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3" r:id="rId9"/>
    <p:sldId id="264" r:id="rId10"/>
    <p:sldId id="261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4" r:id="rId20"/>
    <p:sldId id="275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594"/>
    <p:restoredTop sz="94719"/>
  </p:normalViewPr>
  <p:slideViewPr>
    <p:cSldViewPr snapToGrid="0">
      <p:cViewPr varScale="1">
        <p:scale>
          <a:sx n="35" d="100"/>
          <a:sy n="35" d="100"/>
        </p:scale>
        <p:origin x="208" y="2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3C268E-A756-1048-9B90-C1CC1E990E38}" type="doc">
      <dgm:prSet loTypeId="urn:microsoft.com/office/officeart/2005/8/layout/pyramid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475E1D3-1B9D-CB41-A94B-7BE5FBE89AD3}">
      <dgm:prSet phldrT="[Tekst]"/>
      <dgm:spPr/>
      <dgm:t>
        <a:bodyPr/>
        <a:lstStyle/>
        <a:p>
          <a:r>
            <a:rPr lang="pl-PL" dirty="0"/>
            <a:t>PATHOS</a:t>
          </a:r>
        </a:p>
      </dgm:t>
    </dgm:pt>
    <dgm:pt modelId="{A9B1342F-7F39-B743-9D58-B76B87297614}" type="parTrans" cxnId="{90F71852-47AE-1B44-B7AD-C49275829E9E}">
      <dgm:prSet/>
      <dgm:spPr/>
      <dgm:t>
        <a:bodyPr/>
        <a:lstStyle/>
        <a:p>
          <a:endParaRPr lang="pl-PL"/>
        </a:p>
      </dgm:t>
    </dgm:pt>
    <dgm:pt modelId="{7C67B0D5-1BB0-AA4D-9284-7801E26EEDE3}" type="sibTrans" cxnId="{90F71852-47AE-1B44-B7AD-C49275829E9E}">
      <dgm:prSet/>
      <dgm:spPr/>
      <dgm:t>
        <a:bodyPr/>
        <a:lstStyle/>
        <a:p>
          <a:endParaRPr lang="pl-PL"/>
        </a:p>
      </dgm:t>
    </dgm:pt>
    <dgm:pt modelId="{7D8F8DE0-3AB0-E349-833C-734BA4EFB2BE}">
      <dgm:prSet phldrT="[Tekst]"/>
      <dgm:spPr/>
      <dgm:t>
        <a:bodyPr/>
        <a:lstStyle/>
        <a:p>
          <a:r>
            <a:rPr lang="pl-PL" dirty="0"/>
            <a:t>LOGOS</a:t>
          </a:r>
        </a:p>
      </dgm:t>
    </dgm:pt>
    <dgm:pt modelId="{07A38520-8B6C-8A47-ADA3-85E96E2E988A}" type="parTrans" cxnId="{87E36712-0283-834E-A822-1D80EEDD775C}">
      <dgm:prSet/>
      <dgm:spPr/>
      <dgm:t>
        <a:bodyPr/>
        <a:lstStyle/>
        <a:p>
          <a:endParaRPr lang="pl-PL"/>
        </a:p>
      </dgm:t>
    </dgm:pt>
    <dgm:pt modelId="{9B37DB53-342D-CC48-9AEB-4636CB5B5666}" type="sibTrans" cxnId="{87E36712-0283-834E-A822-1D80EEDD775C}">
      <dgm:prSet/>
      <dgm:spPr/>
      <dgm:t>
        <a:bodyPr/>
        <a:lstStyle/>
        <a:p>
          <a:endParaRPr lang="pl-PL"/>
        </a:p>
      </dgm:t>
    </dgm:pt>
    <dgm:pt modelId="{47C55EED-F34F-6B4D-A8B4-8B6BCBDBEAA3}">
      <dgm:prSet phldrT="[Tekst]"/>
      <dgm:spPr/>
      <dgm:t>
        <a:bodyPr/>
        <a:lstStyle/>
        <a:p>
          <a:r>
            <a:rPr lang="pl-PL" dirty="0"/>
            <a:t>.</a:t>
          </a:r>
        </a:p>
      </dgm:t>
    </dgm:pt>
    <dgm:pt modelId="{C9AEC0E6-7C0A-ED4F-8648-2BFC6E36F74A}" type="parTrans" cxnId="{CC84F311-0880-BA45-992C-C5F809D91545}">
      <dgm:prSet/>
      <dgm:spPr/>
      <dgm:t>
        <a:bodyPr/>
        <a:lstStyle/>
        <a:p>
          <a:endParaRPr lang="pl-PL"/>
        </a:p>
      </dgm:t>
    </dgm:pt>
    <dgm:pt modelId="{E7681FD1-5661-2D48-A292-F8E796CA4E50}" type="sibTrans" cxnId="{CC84F311-0880-BA45-992C-C5F809D91545}">
      <dgm:prSet/>
      <dgm:spPr/>
      <dgm:t>
        <a:bodyPr/>
        <a:lstStyle/>
        <a:p>
          <a:endParaRPr lang="pl-PL"/>
        </a:p>
      </dgm:t>
    </dgm:pt>
    <dgm:pt modelId="{34057DEC-D47E-6C4A-B188-2BE58E22EA5C}">
      <dgm:prSet phldrT="[Tekst]"/>
      <dgm:spPr/>
      <dgm:t>
        <a:bodyPr/>
        <a:lstStyle/>
        <a:p>
          <a:r>
            <a:rPr lang="pl-PL" dirty="0"/>
            <a:t>ETHOS</a:t>
          </a:r>
        </a:p>
      </dgm:t>
    </dgm:pt>
    <dgm:pt modelId="{2A6729FC-9ABA-B14F-8B3F-0CF3B98A3672}" type="parTrans" cxnId="{673A2E31-88C0-BA4B-811E-98CBDF32321E}">
      <dgm:prSet/>
      <dgm:spPr/>
      <dgm:t>
        <a:bodyPr/>
        <a:lstStyle/>
        <a:p>
          <a:endParaRPr lang="pl-PL"/>
        </a:p>
      </dgm:t>
    </dgm:pt>
    <dgm:pt modelId="{2C44AFE0-C5C4-DF4B-81B9-437ADD0BFAC7}" type="sibTrans" cxnId="{673A2E31-88C0-BA4B-811E-98CBDF32321E}">
      <dgm:prSet/>
      <dgm:spPr/>
      <dgm:t>
        <a:bodyPr/>
        <a:lstStyle/>
        <a:p>
          <a:endParaRPr lang="pl-PL"/>
        </a:p>
      </dgm:t>
    </dgm:pt>
    <dgm:pt modelId="{3A9E5305-D0FB-BC42-89B1-1C96D28AA078}" type="pres">
      <dgm:prSet presAssocID="{623C268E-A756-1048-9B90-C1CC1E990E38}" presName="compositeShape" presStyleCnt="0">
        <dgm:presLayoutVars>
          <dgm:chMax val="9"/>
          <dgm:dir/>
          <dgm:resizeHandles val="exact"/>
        </dgm:presLayoutVars>
      </dgm:prSet>
      <dgm:spPr/>
    </dgm:pt>
    <dgm:pt modelId="{0BD02853-1D8B-7A40-A316-EBEB02CBF2ED}" type="pres">
      <dgm:prSet presAssocID="{623C268E-A756-1048-9B90-C1CC1E990E38}" presName="triangle1" presStyleLbl="node1" presStyleIdx="0" presStyleCnt="4">
        <dgm:presLayoutVars>
          <dgm:bulletEnabled val="1"/>
        </dgm:presLayoutVars>
      </dgm:prSet>
      <dgm:spPr/>
    </dgm:pt>
    <dgm:pt modelId="{D6AB6A19-3618-3C4F-ADDC-9BE5A066067F}" type="pres">
      <dgm:prSet presAssocID="{623C268E-A756-1048-9B90-C1CC1E990E38}" presName="triangle2" presStyleLbl="node1" presStyleIdx="1" presStyleCnt="4">
        <dgm:presLayoutVars>
          <dgm:bulletEnabled val="1"/>
        </dgm:presLayoutVars>
      </dgm:prSet>
      <dgm:spPr/>
    </dgm:pt>
    <dgm:pt modelId="{25776D4C-6F34-644B-B2D4-9CFA1E0B9BCA}" type="pres">
      <dgm:prSet presAssocID="{623C268E-A756-1048-9B90-C1CC1E990E38}" presName="triangle3" presStyleLbl="node1" presStyleIdx="2" presStyleCnt="4">
        <dgm:presLayoutVars>
          <dgm:bulletEnabled val="1"/>
        </dgm:presLayoutVars>
      </dgm:prSet>
      <dgm:spPr/>
    </dgm:pt>
    <dgm:pt modelId="{73E04BD9-4117-794A-AD71-B2400D3576FE}" type="pres">
      <dgm:prSet presAssocID="{623C268E-A756-1048-9B90-C1CC1E990E38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CC84F311-0880-BA45-992C-C5F809D91545}" srcId="{623C268E-A756-1048-9B90-C1CC1E990E38}" destId="{47C55EED-F34F-6B4D-A8B4-8B6BCBDBEAA3}" srcOrd="2" destOrd="0" parTransId="{C9AEC0E6-7C0A-ED4F-8648-2BFC6E36F74A}" sibTransId="{E7681FD1-5661-2D48-A292-F8E796CA4E50}"/>
    <dgm:cxn modelId="{87E36712-0283-834E-A822-1D80EEDD775C}" srcId="{623C268E-A756-1048-9B90-C1CC1E990E38}" destId="{7D8F8DE0-3AB0-E349-833C-734BA4EFB2BE}" srcOrd="1" destOrd="0" parTransId="{07A38520-8B6C-8A47-ADA3-85E96E2E988A}" sibTransId="{9B37DB53-342D-CC48-9AEB-4636CB5B5666}"/>
    <dgm:cxn modelId="{3A7E1023-29AD-A740-8797-1C3FD432DD34}" type="presOf" srcId="{623C268E-A756-1048-9B90-C1CC1E990E38}" destId="{3A9E5305-D0FB-BC42-89B1-1C96D28AA078}" srcOrd="0" destOrd="0" presId="urn:microsoft.com/office/officeart/2005/8/layout/pyramid4"/>
    <dgm:cxn modelId="{673A2E31-88C0-BA4B-811E-98CBDF32321E}" srcId="{623C268E-A756-1048-9B90-C1CC1E990E38}" destId="{34057DEC-D47E-6C4A-B188-2BE58E22EA5C}" srcOrd="3" destOrd="0" parTransId="{2A6729FC-9ABA-B14F-8B3F-0CF3B98A3672}" sibTransId="{2C44AFE0-C5C4-DF4B-81B9-437ADD0BFAC7}"/>
    <dgm:cxn modelId="{AE76C24A-A1B8-9E44-95FA-E39BD9F271E1}" type="presOf" srcId="{47C55EED-F34F-6B4D-A8B4-8B6BCBDBEAA3}" destId="{25776D4C-6F34-644B-B2D4-9CFA1E0B9BCA}" srcOrd="0" destOrd="0" presId="urn:microsoft.com/office/officeart/2005/8/layout/pyramid4"/>
    <dgm:cxn modelId="{90F71852-47AE-1B44-B7AD-C49275829E9E}" srcId="{623C268E-A756-1048-9B90-C1CC1E990E38}" destId="{B475E1D3-1B9D-CB41-A94B-7BE5FBE89AD3}" srcOrd="0" destOrd="0" parTransId="{A9B1342F-7F39-B743-9D58-B76B87297614}" sibTransId="{7C67B0D5-1BB0-AA4D-9284-7801E26EEDE3}"/>
    <dgm:cxn modelId="{D6551256-1D0A-3F4D-868D-1412F42E0A71}" type="presOf" srcId="{7D8F8DE0-3AB0-E349-833C-734BA4EFB2BE}" destId="{D6AB6A19-3618-3C4F-ADDC-9BE5A066067F}" srcOrd="0" destOrd="0" presId="urn:microsoft.com/office/officeart/2005/8/layout/pyramid4"/>
    <dgm:cxn modelId="{CFDFE460-EB58-DB4A-9AD8-6EDCD07DB0E1}" type="presOf" srcId="{B475E1D3-1B9D-CB41-A94B-7BE5FBE89AD3}" destId="{0BD02853-1D8B-7A40-A316-EBEB02CBF2ED}" srcOrd="0" destOrd="0" presId="urn:microsoft.com/office/officeart/2005/8/layout/pyramid4"/>
    <dgm:cxn modelId="{AF4EA374-8533-BC4F-BDEA-F440A4FEEF86}" type="presOf" srcId="{34057DEC-D47E-6C4A-B188-2BE58E22EA5C}" destId="{73E04BD9-4117-794A-AD71-B2400D3576FE}" srcOrd="0" destOrd="0" presId="urn:microsoft.com/office/officeart/2005/8/layout/pyramid4"/>
    <dgm:cxn modelId="{37614021-3723-1A4F-B309-8B2AC3A1B7D3}" type="presParOf" srcId="{3A9E5305-D0FB-BC42-89B1-1C96D28AA078}" destId="{0BD02853-1D8B-7A40-A316-EBEB02CBF2ED}" srcOrd="0" destOrd="0" presId="urn:microsoft.com/office/officeart/2005/8/layout/pyramid4"/>
    <dgm:cxn modelId="{FCA05F3C-8CB6-5C48-AA16-8749B0D2C1E0}" type="presParOf" srcId="{3A9E5305-D0FB-BC42-89B1-1C96D28AA078}" destId="{D6AB6A19-3618-3C4F-ADDC-9BE5A066067F}" srcOrd="1" destOrd="0" presId="urn:microsoft.com/office/officeart/2005/8/layout/pyramid4"/>
    <dgm:cxn modelId="{96EFBC3E-3C68-7748-85E0-BF936EA9DA9B}" type="presParOf" srcId="{3A9E5305-D0FB-BC42-89B1-1C96D28AA078}" destId="{25776D4C-6F34-644B-B2D4-9CFA1E0B9BCA}" srcOrd="2" destOrd="0" presId="urn:microsoft.com/office/officeart/2005/8/layout/pyramid4"/>
    <dgm:cxn modelId="{50B672D7-7191-9B48-81F8-727DF078E567}" type="presParOf" srcId="{3A9E5305-D0FB-BC42-89B1-1C96D28AA078}" destId="{73E04BD9-4117-794A-AD71-B2400D3576FE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02853-1D8B-7A40-A316-EBEB02CBF2ED}">
      <dsp:nvSpPr>
        <dsp:cNvPr id="0" name=""/>
        <dsp:cNvSpPr/>
      </dsp:nvSpPr>
      <dsp:spPr>
        <a:xfrm>
          <a:off x="4372413" y="0"/>
          <a:ext cx="1770773" cy="177077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PATHOS</a:t>
          </a:r>
        </a:p>
      </dsp:txBody>
      <dsp:txXfrm>
        <a:off x="4815106" y="885387"/>
        <a:ext cx="885387" cy="885386"/>
      </dsp:txXfrm>
    </dsp:sp>
    <dsp:sp modelId="{D6AB6A19-3618-3C4F-ADDC-9BE5A066067F}">
      <dsp:nvSpPr>
        <dsp:cNvPr id="0" name=""/>
        <dsp:cNvSpPr/>
      </dsp:nvSpPr>
      <dsp:spPr>
        <a:xfrm>
          <a:off x="3487026" y="1770773"/>
          <a:ext cx="1770773" cy="177077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LOGOS</a:t>
          </a:r>
        </a:p>
      </dsp:txBody>
      <dsp:txXfrm>
        <a:off x="3929719" y="2656160"/>
        <a:ext cx="885387" cy="885386"/>
      </dsp:txXfrm>
    </dsp:sp>
    <dsp:sp modelId="{25776D4C-6F34-644B-B2D4-9CFA1E0B9BCA}">
      <dsp:nvSpPr>
        <dsp:cNvPr id="0" name=""/>
        <dsp:cNvSpPr/>
      </dsp:nvSpPr>
      <dsp:spPr>
        <a:xfrm rot="10800000">
          <a:off x="4372413" y="1770773"/>
          <a:ext cx="1770773" cy="177077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.</a:t>
          </a:r>
        </a:p>
      </dsp:txBody>
      <dsp:txXfrm rot="10800000">
        <a:off x="4815106" y="1770773"/>
        <a:ext cx="885387" cy="885386"/>
      </dsp:txXfrm>
    </dsp:sp>
    <dsp:sp modelId="{73E04BD9-4117-794A-AD71-B2400D3576FE}">
      <dsp:nvSpPr>
        <dsp:cNvPr id="0" name=""/>
        <dsp:cNvSpPr/>
      </dsp:nvSpPr>
      <dsp:spPr>
        <a:xfrm>
          <a:off x="5257800" y="1770773"/>
          <a:ext cx="1770773" cy="177077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ETHOS</a:t>
          </a:r>
        </a:p>
      </dsp:txBody>
      <dsp:txXfrm>
        <a:off x="5700493" y="2656160"/>
        <a:ext cx="885387" cy="885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CDC162-7FCE-E438-B4B8-98CB8A64FC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7A60F94-65FC-9728-C010-C2966D3EA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E98CD8E-D775-6DF0-ED5C-6DBEB455C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8D2-B06C-4949-94E7-F07B24D66BAE}" type="datetimeFigureOut">
              <a:rPr lang="pl-PL" smtClean="0"/>
              <a:t>16.12.2023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FDE11E9-B65F-C70A-28C9-9EBAFF660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75AA942-DA71-5AA6-A7EB-044A09BE4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6F54-88AC-A64D-8C77-8411D06DFD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00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7AEF2C-69EC-05A7-F1BE-3DEF515FF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B8FAA23-94BC-5C8C-B733-3169D53274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FC6E878-F961-0E0B-A0E7-4594C93F1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8D2-B06C-4949-94E7-F07B24D66BAE}" type="datetimeFigureOut">
              <a:rPr lang="pl-PL" smtClean="0"/>
              <a:t>16.12.2023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94368B3-E2F0-9F1E-D902-01D59B8EA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E05C8F1-3D63-C204-8FEC-F73CE5B34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6F54-88AC-A64D-8C77-8411D06DFD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263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B64BC65-FCB8-8AEB-70AD-D0A4F27442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C8E0D5F-5DD5-A2DE-1530-0D0633283A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88E4CF3-6C93-7D80-2D03-5E8291AE2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8D2-B06C-4949-94E7-F07B24D66BAE}" type="datetimeFigureOut">
              <a:rPr lang="pl-PL" smtClean="0"/>
              <a:t>16.12.2023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F3FBBD5-B3EA-FB89-55C0-D93B62875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BED4717-57E6-0CFA-FF7A-A21904AF4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6F54-88AC-A64D-8C77-8411D06DFD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5966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FEBA49-ABE1-F7BF-FC43-450C759BC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93F4AB-8C4F-B9BA-EF4E-1E572DAEC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32B8D89-C2A1-20B7-BADC-0C5FC08E4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8D2-B06C-4949-94E7-F07B24D66BAE}" type="datetimeFigureOut">
              <a:rPr lang="pl-PL" smtClean="0"/>
              <a:t>16.12.2023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DF441A2-7E95-B9AD-C246-9432793C0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BAB2B44-7B23-6CD8-12BE-136431C01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6F54-88AC-A64D-8C77-8411D06DFD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350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AD8D7A-CF1E-B96F-B810-890094CFF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E428B87-B4F0-FAC5-DE96-7C3F67A53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BF24BC2-6616-25A3-DB28-5A5854C4C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8D2-B06C-4949-94E7-F07B24D66BAE}" type="datetimeFigureOut">
              <a:rPr lang="pl-PL" smtClean="0"/>
              <a:t>16.12.2023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FABE531-AC88-8851-416A-1D281A247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0E4846B-DCFB-2318-8D98-2D6263E3A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6F54-88AC-A64D-8C77-8411D06DFD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862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401806-F1C8-5877-295A-54F748747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7E54D3-8108-8CA0-56B6-FB984DCCB2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BE7EE90-7110-4462-F5A2-200247D5DB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3859F9B-15AC-0E88-BAA6-1EF837DA7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8D2-B06C-4949-94E7-F07B24D66BAE}" type="datetimeFigureOut">
              <a:rPr lang="pl-PL" smtClean="0"/>
              <a:t>16.12.2023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AB38428-C70D-76CC-A6C4-3057A547C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D231488-4B1C-28CA-E479-17B34758A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6F54-88AC-A64D-8C77-8411D06DFD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6867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91D09D-5FAF-FE5A-1A20-35DEDB090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28628C4-AB4B-4313-784C-3B32E5F6C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2480AB2-EB9A-4831-0EBE-260A31161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353B32C-BEAB-5290-E13F-5C5678C69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4224DE7-15BD-6996-E7CE-866B1A2829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FA97C29-2345-31F5-54FE-B35A8BAAD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8D2-B06C-4949-94E7-F07B24D66BAE}" type="datetimeFigureOut">
              <a:rPr lang="pl-PL" smtClean="0"/>
              <a:t>16.12.2023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C599743-DD13-5451-4325-5D04B87D5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522167E-A695-44CC-6BEC-4F7F551C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6F54-88AC-A64D-8C77-8411D06DFD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4722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3825E6-DDFC-BF2B-5809-6C533D1F8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45BB7CA-A91D-7D82-3481-E91584406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8D2-B06C-4949-94E7-F07B24D66BAE}" type="datetimeFigureOut">
              <a:rPr lang="pl-PL" smtClean="0"/>
              <a:t>16.12.2023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DED3548-EC91-2FA1-B4BA-0C818B4A9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0DD9FBB-E31E-043A-FF84-FD790FB30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6F54-88AC-A64D-8C77-8411D06DFD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736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D840E80D-118B-969B-F9CD-EA4020FB6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8D2-B06C-4949-94E7-F07B24D66BAE}" type="datetimeFigureOut">
              <a:rPr lang="pl-PL" smtClean="0"/>
              <a:t>16.12.2023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B6AC7E0-078D-4AD2-67E9-C9D3C74E1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84AEFF5-B7A3-6510-7FF6-101922020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6F54-88AC-A64D-8C77-8411D06DFD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6611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B5CCBC-BB46-B1B9-744D-4AC0C6F5E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1B863D-F4A6-A733-FBAF-3939C0F7C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BB4C163-6FDF-65E3-7D8E-E8D2D9425D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E21D97D-EA6E-F310-5365-927E9CA31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8D2-B06C-4949-94E7-F07B24D66BAE}" type="datetimeFigureOut">
              <a:rPr lang="pl-PL" smtClean="0"/>
              <a:t>16.12.2023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7D8B308-CE07-5B43-C176-AD7CEA45E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A2FC812-226B-79FB-F8AD-DC1CF68A1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6F54-88AC-A64D-8C77-8411D06DFD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8687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1C577D-3222-10C3-B482-226134989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0794894-283E-B64B-0863-6A1B680291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CADD726-8280-7185-3BFE-CDFE27CDE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D25C6BA-FEB1-5047-8C83-CBAD70007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8D2-B06C-4949-94E7-F07B24D66BAE}" type="datetimeFigureOut">
              <a:rPr lang="pl-PL" smtClean="0"/>
              <a:t>16.12.2023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D3F3357-0F45-21B8-CBA8-8F31C86DE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020C2A4-083F-CC02-FFAB-C9A7081C9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6F54-88AC-A64D-8C77-8411D06DFD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734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FEF2044-6FF0-9CB9-868E-6A61CA64F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629703B-6EB6-7D85-FAC8-7238ACAB0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B08BAB1-E5C7-C9A2-CABD-B62590D0BB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658D2-B06C-4949-94E7-F07B24D66BAE}" type="datetimeFigureOut">
              <a:rPr lang="pl-PL" smtClean="0"/>
              <a:t>16.12.2023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56291D0-7D5D-7098-9153-D7BD843321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32A025A-8A2A-75EF-35AD-FA88AE97E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D6F54-88AC-A64D-8C77-8411D06DFD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158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99FF9A-84EE-CB5A-5D87-C009B3B30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70520"/>
            <a:ext cx="9144000" cy="2387600"/>
          </a:xfrm>
        </p:spPr>
        <p:txBody>
          <a:bodyPr/>
          <a:lstStyle/>
          <a:p>
            <a:r>
              <a:rPr lang="pl-PL" dirty="0"/>
              <a:t>Jak mówić by nas słuchano?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C855772-4E42-4BE4-2CCB-4AA8143155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58634"/>
            <a:ext cx="9144000" cy="1308538"/>
          </a:xfrm>
        </p:spPr>
        <p:txBody>
          <a:bodyPr>
            <a:normAutofit/>
          </a:bodyPr>
          <a:lstStyle/>
          <a:p>
            <a:r>
              <a:rPr lang="pl-PL" sz="2000" b="1" i="1" u="none" strike="noStrike" dirty="0">
                <a:solidFill>
                  <a:srgbClr val="000000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Sfinansowano przez Narodowy Instytut Wolności - Centrum Rozwoju Społeczeństwa Obywatelskiego z Rządowego Programu Fundusz Inicjatyw Obywatelskich NOWEFIO na lata 2021-2030.</a:t>
            </a:r>
            <a:endParaRPr lang="pl-PL" sz="2000" b="1" i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id="{CEA20422-8B7A-FF0A-84E6-5961A2D9C530}"/>
              </a:ext>
            </a:extLst>
          </p:cNvPr>
          <p:cNvSpPr txBox="1">
            <a:spLocks/>
          </p:cNvSpPr>
          <p:nvPr/>
        </p:nvSpPr>
        <p:spPr>
          <a:xfrm>
            <a:off x="1524000" y="2494902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Mówienie o prawie</a:t>
            </a:r>
          </a:p>
          <a:p>
            <a:endParaRPr lang="pl-PL" dirty="0"/>
          </a:p>
          <a:p>
            <a:r>
              <a:rPr lang="pl-PL" dirty="0"/>
              <a:t>Dr Kamil Stępniak</a:t>
            </a:r>
          </a:p>
        </p:txBody>
      </p:sp>
      <p:pic>
        <p:nvPicPr>
          <p:cNvPr id="6" name="Obraz 5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930D9398-8455-5F41-137B-1E8C92643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8" name="Obraz 7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CEAD987E-1BC8-8C35-01CC-6993ADF57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10" name="Obraz 9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AD93DCDC-31BF-A8FB-B53C-84E9E835D5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46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Wzmacnianie/ osłabianie argumentów retorycznych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Analogia – uproszczenie skomplikowanego tematu</a:t>
            </a:r>
          </a:p>
          <a:p>
            <a:r>
              <a:rPr lang="pl-PL" dirty="0"/>
              <a:t>Antyteza – użycie mocno kontrastujących obrazów/ pomysłów</a:t>
            </a:r>
          </a:p>
          <a:p>
            <a:r>
              <a:rPr lang="pl-PL" dirty="0"/>
              <a:t>Przekształcenie – wyrażenie tego samego pomysłu innymi słowami celem podkreślenia znaczenia lub wyjaśnienia</a:t>
            </a:r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91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podawać argumenty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Porządek narastający (od najsłabszego): w przypadku odbiorców zainteresowanych i przychylnych</a:t>
            </a:r>
          </a:p>
          <a:p>
            <a:endParaRPr lang="pl-PL" dirty="0"/>
          </a:p>
          <a:p>
            <a:r>
              <a:rPr lang="pl-PL" dirty="0"/>
              <a:t>Porządek opadający: w przypadku obojętnych i niechętnych</a:t>
            </a:r>
          </a:p>
          <a:p>
            <a:endParaRPr lang="pl-PL" dirty="0"/>
          </a:p>
          <a:p>
            <a:r>
              <a:rPr lang="pl-PL" dirty="0"/>
              <a:t>Porządek </a:t>
            </a:r>
            <a:r>
              <a:rPr lang="pl-PL" dirty="0" err="1"/>
              <a:t>nestoriański</a:t>
            </a:r>
            <a:r>
              <a:rPr lang="pl-PL" dirty="0"/>
              <a:t>: Najmocniejsze na początku i na końcu, w środku najsłabsze</a:t>
            </a:r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492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6 zasad </a:t>
            </a:r>
            <a:r>
              <a:rPr lang="pl-PL" dirty="0" err="1"/>
              <a:t>Cialdiniego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1. Wzajemność – musisz coś dać, aby dostać</a:t>
            </a:r>
          </a:p>
          <a:p>
            <a:r>
              <a:rPr lang="pl-PL" sz="2400" dirty="0"/>
              <a:t>2. Zaangażowanie i konsekwencja – ludzie jak poświęcają dużo czasu, to chcą dopiąć do końca; chcą być postrzegani jako ci, którzy dotrzymują słowa</a:t>
            </a:r>
          </a:p>
          <a:p>
            <a:r>
              <a:rPr lang="pl-PL" sz="2400" dirty="0"/>
              <a:t>3. społeczny dowód słuszności – jeśli inni coś robią, to znaczy, że my też powinniśmy (ręczniki)</a:t>
            </a:r>
          </a:p>
          <a:p>
            <a:r>
              <a:rPr lang="pl-PL" sz="2400" dirty="0"/>
              <a:t>4. Autorytet</a:t>
            </a:r>
          </a:p>
          <a:p>
            <a:r>
              <a:rPr lang="pl-PL" sz="2400" dirty="0"/>
              <a:t>5. Wykorzystanie sympatii</a:t>
            </a:r>
          </a:p>
          <a:p>
            <a:r>
              <a:rPr lang="pl-PL" sz="2400" dirty="0"/>
              <a:t>6. Niedostępność (to już ostatnie sztuki)</a:t>
            </a:r>
          </a:p>
          <a:p>
            <a:endParaRPr lang="pl-PL" sz="2400" dirty="0"/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32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 perswazji </a:t>
            </a:r>
            <a:r>
              <a:rPr lang="pl-PL" dirty="0" err="1"/>
              <a:t>Monroe’a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1. Przykuj uwagę</a:t>
            </a:r>
          </a:p>
          <a:p>
            <a:r>
              <a:rPr lang="pl-PL" dirty="0"/>
              <a:t>2. Poznaj potrzeby</a:t>
            </a:r>
          </a:p>
          <a:p>
            <a:r>
              <a:rPr lang="pl-PL" dirty="0"/>
              <a:t>3. Opisz, jak rozwiążesz problem</a:t>
            </a:r>
          </a:p>
          <a:p>
            <a:r>
              <a:rPr lang="pl-PL" dirty="0"/>
              <a:t>4. Pomóż wyobrazić sobie tej osobie jak będzie wyglądał jej świat po rozwiązaniu problemu</a:t>
            </a:r>
          </a:p>
          <a:p>
            <a:r>
              <a:rPr lang="pl-PL" dirty="0"/>
              <a:t>5. Ustalanie działań – konieczność!</a:t>
            </a:r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320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Interakcja ze słuchaczem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Nie: czy lubisz sport?</a:t>
            </a:r>
          </a:p>
          <a:p>
            <a:r>
              <a:rPr lang="pl-PL" dirty="0"/>
              <a:t>TAK: jaki sport lubisz i komu kibicujesz?</a:t>
            </a:r>
          </a:p>
          <a:p>
            <a:endParaRPr lang="pl-PL" dirty="0"/>
          </a:p>
          <a:p>
            <a:r>
              <a:rPr lang="pl-PL" dirty="0"/>
              <a:t>Spróbuj się dowiedzieć czegoś o swoim słuchaczu, poznać go</a:t>
            </a:r>
          </a:p>
          <a:p>
            <a:r>
              <a:rPr lang="pl-PL" dirty="0"/>
              <a:t>Zadawaj pytania, które są istotne z punktu dalszej rozmowy</a:t>
            </a:r>
          </a:p>
          <a:p>
            <a:r>
              <a:rPr lang="pl-PL" dirty="0"/>
              <a:t>Mów do serca, niekoniecznie rozumu (odwołuj się do emocji)</a:t>
            </a:r>
          </a:p>
          <a:p>
            <a:r>
              <a:rPr lang="pl-PL" dirty="0"/>
              <a:t>Zachęć do opowiadania</a:t>
            </a:r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03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aktywnego słuchania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Kontakt wzrokowy</a:t>
            </a:r>
          </a:p>
          <a:p>
            <a:r>
              <a:rPr lang="pl-PL" dirty="0"/>
              <a:t>Skupienie na rozmówcy</a:t>
            </a:r>
          </a:p>
          <a:p>
            <a:r>
              <a:rPr lang="pl-PL" dirty="0"/>
              <a:t>Nieprzerywanie </a:t>
            </a:r>
          </a:p>
          <a:p>
            <a:r>
              <a:rPr lang="pl-PL" dirty="0"/>
              <a:t>parafrazowanie i dawanie informacji zwrotnych</a:t>
            </a:r>
          </a:p>
          <a:p>
            <a:r>
              <a:rPr lang="pl-PL" dirty="0"/>
              <a:t>Nie komentuj i nie oceniaj</a:t>
            </a:r>
          </a:p>
          <a:p>
            <a:r>
              <a:rPr lang="pl-PL" dirty="0"/>
              <a:t>Zadawaj pytania</a:t>
            </a:r>
          </a:p>
          <a:p>
            <a:r>
              <a:rPr lang="pl-PL" dirty="0"/>
              <a:t>Przejawiaj zainteresowanie</a:t>
            </a:r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68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Zadbaj o szczegóły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Natężenie głosu i modulacja</a:t>
            </a:r>
          </a:p>
          <a:p>
            <a:r>
              <a:rPr lang="pl-PL" dirty="0"/>
              <a:t>Głośność</a:t>
            </a:r>
          </a:p>
          <a:p>
            <a:r>
              <a:rPr lang="pl-PL" dirty="0"/>
              <a:t>Wyraźne mówienie</a:t>
            </a:r>
          </a:p>
          <a:p>
            <a:r>
              <a:rPr lang="pl-PL" dirty="0"/>
              <a:t>Tempo w tym pauzy</a:t>
            </a:r>
          </a:p>
          <a:p>
            <a:r>
              <a:rPr lang="pl-PL" dirty="0"/>
              <a:t>Postawa i mowa ciała</a:t>
            </a:r>
          </a:p>
          <a:p>
            <a:r>
              <a:rPr lang="pl-PL" dirty="0"/>
              <a:t>Mów wolno, myśl szybko</a:t>
            </a:r>
          </a:p>
          <a:p>
            <a:r>
              <a:rPr lang="pl-PL" dirty="0"/>
              <a:t>Wiedz, co chcesz powiedzieć</a:t>
            </a:r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88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Mówienie o prawie - </a:t>
            </a:r>
            <a:r>
              <a:rPr lang="pl-PL" dirty="0" err="1"/>
              <a:t>ethos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Stawiaj się w roli eksperta, ale nie zanudzaj sprawami, które </a:t>
            </a:r>
            <a:r>
              <a:rPr lang="pl-PL" dirty="0" err="1"/>
              <a:t>prowadziłeś_aś</a:t>
            </a:r>
            <a:endParaRPr lang="pl-PL" dirty="0"/>
          </a:p>
          <a:p>
            <a:r>
              <a:rPr lang="pl-PL" dirty="0"/>
              <a:t>Wskazuj na doświadczenie, ale nie wyjdź na plotkarza lub kogoś, kto wyśmiewa</a:t>
            </a:r>
          </a:p>
          <a:p>
            <a:r>
              <a:rPr lang="pl-PL" dirty="0"/>
              <a:t>Używaj profesjonalnego języka, ale tylko, gdzie jest to niezbędne</a:t>
            </a:r>
          </a:p>
          <a:p>
            <a:r>
              <a:rPr lang="pl-PL" dirty="0"/>
              <a:t>Bądź sobą, a nie Agatą Przybysz</a:t>
            </a:r>
          </a:p>
          <a:p>
            <a:r>
              <a:rPr lang="pl-PL" dirty="0"/>
              <a:t>Daj się poznać</a:t>
            </a:r>
          </a:p>
          <a:p>
            <a:r>
              <a:rPr lang="pl-PL" dirty="0"/>
              <a:t>Buduj zaufanie</a:t>
            </a:r>
          </a:p>
          <a:p>
            <a:endParaRPr lang="pl-PL" dirty="0"/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50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Mówienie o prawie - Logos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Podawaj sprawdzone dane</a:t>
            </a:r>
          </a:p>
          <a:p>
            <a:r>
              <a:rPr lang="pl-PL" dirty="0"/>
              <a:t>Nie czytaj orzecznictwa – podczas wystąpienia</a:t>
            </a:r>
          </a:p>
          <a:p>
            <a:r>
              <a:rPr lang="pl-PL" dirty="0"/>
              <a:t>Nie czytaj książek prawniczych – podczas wystąpienia</a:t>
            </a:r>
          </a:p>
          <a:p>
            <a:r>
              <a:rPr lang="pl-PL" dirty="0"/>
              <a:t>Operuj na przykładach z życia</a:t>
            </a:r>
          </a:p>
          <a:p>
            <a:r>
              <a:rPr lang="pl-PL" dirty="0"/>
              <a:t>Ograniczaj długie i zawiłe opowieści</a:t>
            </a:r>
          </a:p>
          <a:p>
            <a:r>
              <a:rPr lang="pl-PL" dirty="0"/>
              <a:t>Pośród statystyk opisz dokładniej ciekawszą sprawę</a:t>
            </a:r>
          </a:p>
          <a:p>
            <a:r>
              <a:rPr lang="pl-PL" dirty="0"/>
              <a:t>Nie krytykuj i nie wyśmiewaj bohaterów</a:t>
            </a:r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66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Mównie o prawie – </a:t>
            </a:r>
            <a:r>
              <a:rPr lang="pl-PL" dirty="0" err="1"/>
              <a:t>pathos</a:t>
            </a:r>
            <a:r>
              <a:rPr lang="pl-PL" dirty="0"/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Co zyskają, że Cię słuchają</a:t>
            </a:r>
          </a:p>
          <a:p>
            <a:r>
              <a:rPr lang="pl-PL" dirty="0"/>
              <a:t>Jak rozwiążesz problemy słuchaczy</a:t>
            </a:r>
          </a:p>
          <a:p>
            <a:r>
              <a:rPr lang="pl-PL" dirty="0"/>
              <a:t>Czy możesz im pomóc</a:t>
            </a:r>
          </a:p>
          <a:p>
            <a:r>
              <a:rPr lang="pl-PL" dirty="0"/>
              <a:t>Dlaczego warto zapoznać się z jakimś tematem</a:t>
            </a:r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30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12E5DD-425D-B34A-5E5A-2E76F8B19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Wykorzystaj trójkąt retoryczny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09CAF65B-2E9C-DFFA-149E-5B6EAC6E51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8210782"/>
              </p:ext>
            </p:extLst>
          </p:nvPr>
        </p:nvGraphicFramePr>
        <p:xfrm>
          <a:off x="838200" y="1825625"/>
          <a:ext cx="10515600" cy="3541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E1791E85-2309-47C7-0544-920FBD4E67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A49933C8-2734-CB4E-66B7-700018F2DB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D0404804-A2A4-F4EB-8E7E-9396511F03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03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Wykaz źródeł i polecanej literatury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1400" dirty="0"/>
              <a:t>Arystoteles, Retoryka. Retoryka dla Aleksandra. Poetyka, Warszawa 2008</a:t>
            </a:r>
          </a:p>
          <a:p>
            <a:r>
              <a:rPr lang="pl-PL" sz="1400" dirty="0"/>
              <a:t>Decker B., Wystąpienia publiczne – trening dla menedżerów, polityków i ekspertów PR, Warszawa 2009</a:t>
            </a:r>
          </a:p>
          <a:p>
            <a:r>
              <a:rPr lang="pl-PL" sz="1400" dirty="0" err="1"/>
              <a:t>Kahneman</a:t>
            </a:r>
            <a:r>
              <a:rPr lang="pl-PL" sz="1400" dirty="0"/>
              <a:t> D., Pułapki myślenia, Warszawa 2012</a:t>
            </a:r>
          </a:p>
          <a:p>
            <a:r>
              <a:rPr lang="pl-PL" sz="1400" dirty="0" err="1"/>
              <a:t>Perelman</a:t>
            </a:r>
            <a:r>
              <a:rPr lang="pl-PL" sz="1400" dirty="0"/>
              <a:t> Ch., Imperium retoryki, Warszawa 2004</a:t>
            </a:r>
          </a:p>
          <a:p>
            <a:r>
              <a:rPr lang="pl-PL" sz="1400" dirty="0"/>
              <a:t>Witkowska-</a:t>
            </a:r>
            <a:r>
              <a:rPr lang="pl-PL" sz="1400" dirty="0" err="1"/>
              <a:t>Maksimczuk</a:t>
            </a:r>
            <a:r>
              <a:rPr lang="pl-PL" sz="1400" dirty="0"/>
              <a:t> B., Elementy retoryki i erystyki w przykładach, Warszawa 2014</a:t>
            </a:r>
          </a:p>
          <a:p>
            <a:r>
              <a:rPr lang="pl-PL" sz="1400" dirty="0" err="1"/>
              <a:t>https</a:t>
            </a:r>
            <a:r>
              <a:rPr lang="pl-PL" sz="1400" dirty="0"/>
              <a:t>://</a:t>
            </a:r>
            <a:r>
              <a:rPr lang="pl-PL" sz="1400" dirty="0" err="1"/>
              <a:t>poradnikpisania.pl</a:t>
            </a:r>
            <a:r>
              <a:rPr lang="pl-PL" sz="1400" dirty="0"/>
              <a:t>/jak-</a:t>
            </a:r>
            <a:r>
              <a:rPr lang="pl-PL" sz="1400" dirty="0" err="1"/>
              <a:t>argumentowac</a:t>
            </a:r>
            <a:r>
              <a:rPr lang="pl-PL" sz="1400" dirty="0"/>
              <a:t>/</a:t>
            </a:r>
          </a:p>
          <a:p>
            <a:r>
              <a:rPr lang="pl-PL" sz="1400" dirty="0" err="1"/>
              <a:t>https</a:t>
            </a:r>
            <a:r>
              <a:rPr lang="pl-PL" sz="1400" dirty="0"/>
              <a:t>://</a:t>
            </a:r>
            <a:r>
              <a:rPr lang="pl-PL" sz="1400" dirty="0" err="1"/>
              <a:t>www.storyboardthat.com</a:t>
            </a:r>
            <a:r>
              <a:rPr lang="pl-PL" sz="1400" dirty="0"/>
              <a:t>/</a:t>
            </a:r>
            <a:r>
              <a:rPr lang="pl-PL" sz="1400" dirty="0" err="1"/>
              <a:t>pl</a:t>
            </a:r>
            <a:r>
              <a:rPr lang="pl-PL" sz="1400" dirty="0"/>
              <a:t>/</a:t>
            </a:r>
            <a:r>
              <a:rPr lang="pl-PL" sz="1400" dirty="0" err="1"/>
              <a:t>articles</a:t>
            </a:r>
            <a:r>
              <a:rPr lang="pl-PL" sz="1400" dirty="0"/>
              <a:t>/e/etos-patos-logos</a:t>
            </a:r>
          </a:p>
          <a:p>
            <a:r>
              <a:rPr lang="pl-PL" sz="1400" dirty="0" err="1"/>
              <a:t>https</a:t>
            </a:r>
            <a:r>
              <a:rPr lang="pl-PL" sz="1400" dirty="0"/>
              <a:t>://</a:t>
            </a:r>
            <a:r>
              <a:rPr lang="pl-PL" sz="1400" dirty="0" err="1"/>
              <a:t>lepszymanager.pl</a:t>
            </a:r>
            <a:r>
              <a:rPr lang="pl-PL" sz="1400" dirty="0"/>
              <a:t>/perswazja-18-trikow</a:t>
            </a:r>
          </a:p>
          <a:p>
            <a:r>
              <a:rPr lang="pl-PL" sz="1400" dirty="0" err="1"/>
              <a:t>https</a:t>
            </a:r>
            <a:r>
              <a:rPr lang="pl-PL" sz="1400" dirty="0"/>
              <a:t>://</a:t>
            </a:r>
            <a:r>
              <a:rPr lang="pl-PL" sz="1400" dirty="0" err="1"/>
              <a:t>www.kierunekrozwoju.pl</a:t>
            </a:r>
            <a:r>
              <a:rPr lang="pl-PL" sz="1400" dirty="0"/>
              <a:t>/blog/</a:t>
            </a:r>
            <a:r>
              <a:rPr lang="pl-PL" sz="1400" dirty="0" err="1"/>
              <a:t>sztuka-konwersacji-czyli-jak-mowic-inni-cie-sluchali</a:t>
            </a:r>
            <a:endParaRPr lang="pl-PL" sz="1400" dirty="0"/>
          </a:p>
          <a:p>
            <a:r>
              <a:rPr lang="pl-PL" sz="1400" dirty="0" err="1"/>
              <a:t>https</a:t>
            </a:r>
            <a:r>
              <a:rPr lang="pl-PL" sz="1400" dirty="0"/>
              <a:t>://</a:t>
            </a:r>
            <a:r>
              <a:rPr lang="pl-PL" sz="1400" dirty="0" err="1"/>
              <a:t>totylkostrach.pl</a:t>
            </a:r>
            <a:r>
              <a:rPr lang="pl-PL" sz="1400" dirty="0"/>
              <a:t>/jak-</a:t>
            </a:r>
            <a:r>
              <a:rPr lang="pl-PL" sz="1400" dirty="0" err="1"/>
              <a:t>rozmawiac</a:t>
            </a:r>
            <a:r>
              <a:rPr lang="pl-PL" sz="1400" dirty="0"/>
              <a:t>-o-czym-</a:t>
            </a:r>
            <a:r>
              <a:rPr lang="pl-PL" sz="1400" dirty="0" err="1"/>
              <a:t>rozmawiac</a:t>
            </a:r>
            <a:endParaRPr lang="pl-PL" sz="1400" dirty="0"/>
          </a:p>
          <a:p>
            <a:r>
              <a:rPr lang="pl-PL" sz="1400" dirty="0" err="1"/>
              <a:t>https</a:t>
            </a:r>
            <a:r>
              <a:rPr lang="pl-PL" sz="1400" dirty="0"/>
              <a:t>://</a:t>
            </a:r>
            <a:r>
              <a:rPr lang="pl-PL" sz="1400" dirty="0" err="1"/>
              <a:t>krzysztoflitwinski.pl</a:t>
            </a:r>
            <a:r>
              <a:rPr lang="pl-PL" sz="1400" dirty="0"/>
              <a:t>/jak-</a:t>
            </a:r>
            <a:r>
              <a:rPr lang="pl-PL" sz="1400" dirty="0" err="1"/>
              <a:t>mowic</a:t>
            </a:r>
            <a:r>
              <a:rPr lang="pl-PL" sz="1400" dirty="0"/>
              <a:t>-aby-</a:t>
            </a:r>
            <a:r>
              <a:rPr lang="pl-PL" sz="1400" dirty="0" err="1"/>
              <a:t>cie</a:t>
            </a:r>
            <a:r>
              <a:rPr lang="pl-PL" sz="1400" dirty="0"/>
              <a:t>-</a:t>
            </a:r>
            <a:r>
              <a:rPr lang="pl-PL" sz="1400" dirty="0" err="1"/>
              <a:t>sluchali</a:t>
            </a:r>
            <a:r>
              <a:rPr lang="pl-PL" sz="1400"/>
              <a:t>/</a:t>
            </a:r>
            <a:endParaRPr lang="pl-PL" sz="1400" dirty="0"/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45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PATHOS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Od tego można zaczynać opowieść</a:t>
            </a:r>
          </a:p>
          <a:p>
            <a:r>
              <a:rPr lang="pl-PL" dirty="0"/>
              <a:t>Oddziałuje na uczucia/emocje</a:t>
            </a:r>
          </a:p>
          <a:p>
            <a:r>
              <a:rPr lang="pl-PL" dirty="0"/>
              <a:t>Zacznij od czegoś, co ich poruszy (np. </a:t>
            </a:r>
            <a:r>
              <a:rPr lang="pl-PL" dirty="0" err="1"/>
              <a:t>case</a:t>
            </a:r>
            <a:r>
              <a:rPr lang="pl-PL" dirty="0"/>
              <a:t> </a:t>
            </a:r>
            <a:r>
              <a:rPr lang="pl-PL" dirty="0" err="1"/>
              <a:t>study</a:t>
            </a:r>
            <a:r>
              <a:rPr lang="pl-PL" dirty="0"/>
              <a:t>)</a:t>
            </a:r>
          </a:p>
          <a:p>
            <a:r>
              <a:rPr lang="pl-PL" dirty="0"/>
              <a:t>Pozwól słuchaczom utożsamić się z przedstawianą historią</a:t>
            </a:r>
          </a:p>
          <a:p>
            <a:r>
              <a:rPr lang="pl-PL" dirty="0"/>
              <a:t>Najlepiej dostosować do słuchaczy</a:t>
            </a:r>
          </a:p>
          <a:p>
            <a:r>
              <a:rPr lang="pl-PL" dirty="0"/>
              <a:t>Obiecaj ważne dla nich rozwiązanie</a:t>
            </a:r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34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LOGOS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Dane, fakty, wyniki badań, logika</a:t>
            </a:r>
          </a:p>
          <a:p>
            <a:r>
              <a:rPr lang="pl-PL" dirty="0"/>
              <a:t>Świadectwo</a:t>
            </a:r>
          </a:p>
          <a:p>
            <a:r>
              <a:rPr lang="pl-PL" dirty="0"/>
              <a:t>Innymi słowy: wszystko, co wspiera przytoczone przez Ciebie argumenty</a:t>
            </a:r>
          </a:p>
          <a:p>
            <a:r>
              <a:rPr lang="pl-PL" dirty="0"/>
              <a:t>Uniwersalne prawdy</a:t>
            </a:r>
          </a:p>
          <a:p>
            <a:r>
              <a:rPr lang="pl-PL" dirty="0"/>
              <a:t>Poszukiwanie racjonalnego wsparcia w słuchaczach i ich atencji</a:t>
            </a:r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30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ETHOS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Zdobywanie wiarygodności i zaufania</a:t>
            </a:r>
          </a:p>
          <a:p>
            <a:r>
              <a:rPr lang="pl-PL" dirty="0"/>
              <a:t>Ustawienie siebie jako osoby, której można zaufać</a:t>
            </a:r>
          </a:p>
          <a:p>
            <a:r>
              <a:rPr lang="pl-PL" dirty="0"/>
              <a:t>Informacja o swoim doświadczeniu</a:t>
            </a:r>
          </a:p>
          <a:p>
            <a:endParaRPr lang="pl-PL" dirty="0"/>
          </a:p>
          <a:p>
            <a:r>
              <a:rPr lang="pl-PL" dirty="0"/>
              <a:t>Budowaniu mówcy jako eksperta</a:t>
            </a:r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38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Argumentacja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Przekonywanie + uzasadnienie</a:t>
            </a:r>
          </a:p>
          <a:p>
            <a:endParaRPr lang="pl-PL" dirty="0"/>
          </a:p>
          <a:p>
            <a:r>
              <a:rPr lang="pl-PL" dirty="0"/>
              <a:t>Przesłanki, które uzasadniają tezę + wniosek</a:t>
            </a:r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84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Odbiorcy (3 grupy)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Przychylni</a:t>
            </a:r>
          </a:p>
          <a:p>
            <a:r>
              <a:rPr lang="pl-PL" dirty="0"/>
              <a:t>Bez sprecyzowanego zdania</a:t>
            </a:r>
          </a:p>
          <a:p>
            <a:r>
              <a:rPr lang="pl-PL" dirty="0"/>
              <a:t>Z odmiennymi poglądami</a:t>
            </a:r>
          </a:p>
          <a:p>
            <a:endParaRPr lang="pl-PL" dirty="0"/>
          </a:p>
          <a:p>
            <a:r>
              <a:rPr lang="pl-PL" dirty="0"/>
              <a:t>Przychylni: zadbaj o przychylność przesłanek</a:t>
            </a:r>
          </a:p>
          <a:p>
            <a:r>
              <a:rPr lang="pl-PL" dirty="0"/>
              <a:t>Niesprecyzowani: należy zadbać o dobrą argumentację</a:t>
            </a:r>
          </a:p>
          <a:p>
            <a:r>
              <a:rPr lang="pl-PL" dirty="0"/>
              <a:t>Przeciwni: Należy odkryć możliwe do pogodzenia INTERESY</a:t>
            </a:r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19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Stosowanie sylogizmów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Zdanie A jest prawdziwe</a:t>
            </a:r>
          </a:p>
          <a:p>
            <a:r>
              <a:rPr lang="pl-PL" dirty="0"/>
              <a:t>Jeśli zdanie A jest prawdziwe, to i zdanie B musi być prawdziwe</a:t>
            </a:r>
          </a:p>
          <a:p>
            <a:r>
              <a:rPr lang="pl-PL" dirty="0"/>
              <a:t>Wniosek</a:t>
            </a:r>
          </a:p>
          <a:p>
            <a:endParaRPr lang="pl-PL" dirty="0"/>
          </a:p>
          <a:p>
            <a:r>
              <a:rPr lang="pl-PL" dirty="0"/>
              <a:t>Przesłanka 1: Opony zimowe zwiększają przyczepność na śniegu</a:t>
            </a:r>
          </a:p>
          <a:p>
            <a:r>
              <a:rPr lang="pl-PL" dirty="0"/>
              <a:t>Przesłanka 2: Mamy grudzień, zapowiadane są opady śniegu</a:t>
            </a:r>
          </a:p>
          <a:p>
            <a:r>
              <a:rPr lang="pl-PL" dirty="0"/>
              <a:t>Wniosek: Musisz zmienić opony na zimowe</a:t>
            </a:r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64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Entymemat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Przemilczenie przesłanki uznanej za oczywistą, pozwala odbiorcy ją przyjąć</a:t>
            </a:r>
          </a:p>
          <a:p>
            <a:endParaRPr lang="pl-PL" sz="2000" dirty="0"/>
          </a:p>
          <a:p>
            <a:r>
              <a:rPr lang="pl-PL" sz="2000" dirty="0"/>
              <a:t>Twój kot kupowałby </a:t>
            </a:r>
            <a:r>
              <a:rPr lang="pl-PL" sz="2000" dirty="0" err="1"/>
              <a:t>Whiskas</a:t>
            </a:r>
            <a:r>
              <a:rPr lang="pl-PL" sz="2000" dirty="0"/>
              <a:t> </a:t>
            </a:r>
          </a:p>
          <a:p>
            <a:r>
              <a:rPr lang="pl-PL" sz="2000" dirty="0"/>
              <a:t>(skoro on by sobie to kupił, a Ty zrobisz dla niego wszystko, też powinieneś to kupić)</a:t>
            </a:r>
          </a:p>
          <a:p>
            <a:r>
              <a:rPr lang="pl-PL" sz="2000" dirty="0"/>
              <a:t>Dłuższe życie każdej pralki to </a:t>
            </a:r>
            <a:r>
              <a:rPr lang="pl-PL" sz="2000" dirty="0" err="1"/>
              <a:t>Calgon</a:t>
            </a:r>
            <a:endParaRPr lang="pl-PL" sz="2000" dirty="0"/>
          </a:p>
          <a:p>
            <a:r>
              <a:rPr lang="pl-PL" sz="2000" dirty="0"/>
              <a:t>(zależy Ci, żeby pralka pracowała długo. Powinieneś więc kupić </a:t>
            </a:r>
            <a:r>
              <a:rPr lang="pl-PL" sz="2000" dirty="0" err="1"/>
              <a:t>Calgon</a:t>
            </a:r>
            <a:r>
              <a:rPr lang="pl-PL" sz="2000" dirty="0"/>
              <a:t>)</a:t>
            </a:r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7058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809</Words>
  <Application>Microsoft Macintosh PowerPoint</Application>
  <PresentationFormat>Panoramiczny</PresentationFormat>
  <Paragraphs>135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Motyw pakietu Office</vt:lpstr>
      <vt:lpstr>Jak mówić by nas słuchano?</vt:lpstr>
      <vt:lpstr>Wykorzystaj trójkąt retoryczny</vt:lpstr>
      <vt:lpstr>PATHOS</vt:lpstr>
      <vt:lpstr>LOGOS</vt:lpstr>
      <vt:lpstr>ETHOS</vt:lpstr>
      <vt:lpstr>Argumentacja</vt:lpstr>
      <vt:lpstr>Odbiorcy (3 grupy)</vt:lpstr>
      <vt:lpstr>Stosowanie sylogizmów</vt:lpstr>
      <vt:lpstr>Entymemat</vt:lpstr>
      <vt:lpstr>Wzmacnianie/ osłabianie argumentów retorycznych</vt:lpstr>
      <vt:lpstr>Jak podawać argumenty</vt:lpstr>
      <vt:lpstr>6 zasad Cialdiniego</vt:lpstr>
      <vt:lpstr>Proces perswazji Monroe’a</vt:lpstr>
      <vt:lpstr>Interakcja ze słuchaczem</vt:lpstr>
      <vt:lpstr>Zasady aktywnego słuchania</vt:lpstr>
      <vt:lpstr>Zadbaj o szczegóły</vt:lpstr>
      <vt:lpstr>Mówienie o prawie - ethos</vt:lpstr>
      <vt:lpstr>Mówienie o prawie - Logos</vt:lpstr>
      <vt:lpstr>Mównie o prawie – pathos </vt:lpstr>
      <vt:lpstr>Wykaz źródeł i polecanej literatury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Język prawny a język prawniczy</dc:title>
  <dc:creator>Kamil Stępniak</dc:creator>
  <cp:lastModifiedBy>Kamil Stępniak</cp:lastModifiedBy>
  <cp:revision>9</cp:revision>
  <dcterms:created xsi:type="dcterms:W3CDTF">2023-12-13T13:38:41Z</dcterms:created>
  <dcterms:modified xsi:type="dcterms:W3CDTF">2023-12-16T13:55:26Z</dcterms:modified>
</cp:coreProperties>
</file>