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6" r:id="rId20"/>
    <p:sldId id="275" r:id="rId21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060"/>
    <p:restoredTop sz="94694"/>
  </p:normalViewPr>
  <p:slideViewPr>
    <p:cSldViewPr snapToGrid="0">
      <p:cViewPr varScale="1">
        <p:scale>
          <a:sx n="113" d="100"/>
          <a:sy n="113" d="100"/>
        </p:scale>
        <p:origin x="200" y="3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9CDC162-7FCE-E438-B4B8-98CB8A64FC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C7A60F94-65FC-9728-C010-C2966D3EAB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E98CD8E-D775-6DF0-ED5C-6DBEB455C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658D2-B06C-4949-94E7-F07B24D66BAE}" type="datetimeFigureOut">
              <a:rPr lang="pl-PL" smtClean="0"/>
              <a:t>15.12.2023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FDE11E9-B65F-C70A-28C9-9EBAFF660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75AA942-DA71-5AA6-A7EB-044A09BE4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D6F54-88AC-A64D-8C77-8411D06DFDA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8600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47AEF2C-69EC-05A7-F1BE-3DEF515FF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0B8FAA23-94BC-5C8C-B733-3169D53274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FC6E878-F961-0E0B-A0E7-4594C93F12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658D2-B06C-4949-94E7-F07B24D66BAE}" type="datetimeFigureOut">
              <a:rPr lang="pl-PL" smtClean="0"/>
              <a:t>15.12.2023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94368B3-E2F0-9F1E-D902-01D59B8EA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E05C8F1-3D63-C204-8FEC-F73CE5B34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D6F54-88AC-A64D-8C77-8411D06DFDA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92630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6B64BC65-FCB8-8AEB-70AD-D0A4F27442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0C8E0D5F-5DD5-A2DE-1530-0D0633283A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88E4CF3-6C93-7D80-2D03-5E8291AE2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658D2-B06C-4949-94E7-F07B24D66BAE}" type="datetimeFigureOut">
              <a:rPr lang="pl-PL" smtClean="0"/>
              <a:t>15.12.2023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F3FBBD5-B3EA-FB89-55C0-D93B62875E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BED4717-57E6-0CFA-FF7A-A21904AF4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D6F54-88AC-A64D-8C77-8411D06DFDA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45966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BFEBA49-ABE1-F7BF-FC43-450C759BC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793F4AB-8C4F-B9BA-EF4E-1E572DAEC7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32B8D89-C2A1-20B7-BADC-0C5FC08E4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658D2-B06C-4949-94E7-F07B24D66BAE}" type="datetimeFigureOut">
              <a:rPr lang="pl-PL" smtClean="0"/>
              <a:t>15.12.2023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DF441A2-7E95-B9AD-C246-9432793C0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BAB2B44-7B23-6CD8-12BE-136431C01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D6F54-88AC-A64D-8C77-8411D06DFDA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73509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4AD8D7A-CF1E-B96F-B810-890094CFF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1E428B87-B4F0-FAC5-DE96-7C3F67A531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BF24BC2-6616-25A3-DB28-5A5854C4C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658D2-B06C-4949-94E7-F07B24D66BAE}" type="datetimeFigureOut">
              <a:rPr lang="pl-PL" smtClean="0"/>
              <a:t>15.12.2023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FABE531-AC88-8851-416A-1D281A247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0E4846B-DCFB-2318-8D98-2D6263E3A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D6F54-88AC-A64D-8C77-8411D06DFDA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28626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5401806-F1C8-5877-295A-54F748747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27E54D3-8108-8CA0-56B6-FB984DCCB2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7BE7EE90-7110-4462-F5A2-200247D5DB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A3859F9B-15AC-0E88-BAA6-1EF837DA7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658D2-B06C-4949-94E7-F07B24D66BAE}" type="datetimeFigureOut">
              <a:rPr lang="pl-PL" smtClean="0"/>
              <a:t>15.12.2023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BAB38428-C70D-76CC-A6C4-3057A547C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1D231488-4B1C-28CA-E479-17B34758A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D6F54-88AC-A64D-8C77-8411D06DFDA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56867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791D09D-5FAF-FE5A-1A20-35DEDB090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028628C4-AB4B-4313-784C-3B32E5F6C1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52480AB2-EB9A-4831-0EBE-260A311616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D353B32C-BEAB-5290-E13F-5C5678C699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E4224DE7-15BD-6996-E7CE-866B1A2829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5FA97C29-2345-31F5-54FE-B35A8BAAD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658D2-B06C-4949-94E7-F07B24D66BAE}" type="datetimeFigureOut">
              <a:rPr lang="pl-PL" smtClean="0"/>
              <a:t>15.12.2023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3C599743-DD13-5451-4325-5D04B87D5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4522167E-A695-44CC-6BEC-4F7F551CF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D6F54-88AC-A64D-8C77-8411D06DFDA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94722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23825E6-DDFC-BF2B-5809-6C533D1F87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D45BB7CA-A91D-7D82-3481-E91584406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658D2-B06C-4949-94E7-F07B24D66BAE}" type="datetimeFigureOut">
              <a:rPr lang="pl-PL" smtClean="0"/>
              <a:t>15.12.2023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FDED3548-EC91-2FA1-B4BA-0C818B4A91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0DD9FBB-E31E-043A-FF84-FD790FB30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D6F54-88AC-A64D-8C77-8411D06DFDA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27368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D840E80D-118B-969B-F9CD-EA4020FB6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658D2-B06C-4949-94E7-F07B24D66BAE}" type="datetimeFigureOut">
              <a:rPr lang="pl-PL" smtClean="0"/>
              <a:t>15.12.2023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DB6AC7E0-078D-4AD2-67E9-C9D3C74E1E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E84AEFF5-B7A3-6510-7FF6-101922020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D6F54-88AC-A64D-8C77-8411D06DFDA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56611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7B5CCBC-BB46-B1B9-744D-4AC0C6F5E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F1B863D-F4A6-A733-FBAF-3939C0F7C0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5BB4C163-6FDF-65E3-7D8E-E8D2D9425D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9E21D97D-EA6E-F310-5365-927E9CA317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658D2-B06C-4949-94E7-F07B24D66BAE}" type="datetimeFigureOut">
              <a:rPr lang="pl-PL" smtClean="0"/>
              <a:t>15.12.2023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07D8B308-CE07-5B43-C176-AD7CEA45E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0A2FC812-226B-79FB-F8AD-DC1CF68A1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D6F54-88AC-A64D-8C77-8411D06DFDA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78687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B1C577D-3222-10C3-B482-226134989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50794894-283E-B64B-0863-6A1B680291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8CADD726-8280-7185-3BFE-CDFE27CDE1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8D25C6BA-FEB1-5047-8C83-CBAD70007E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658D2-B06C-4949-94E7-F07B24D66BAE}" type="datetimeFigureOut">
              <a:rPr lang="pl-PL" smtClean="0"/>
              <a:t>15.12.2023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5D3F3357-0F45-21B8-CBA8-8F31C86DE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D020C2A4-083F-CC02-FFAB-C9A7081C9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D6F54-88AC-A64D-8C77-8411D06DFDA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7734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6FEF2044-6FF0-9CB9-868E-6A61CA64F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629703B-6EB6-7D85-FAC8-7238ACAB04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B08BAB1-E5C7-C9A2-CABD-B62590D0BB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8658D2-B06C-4949-94E7-F07B24D66BAE}" type="datetimeFigureOut">
              <a:rPr lang="pl-PL" smtClean="0"/>
              <a:t>15.12.2023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56291D0-7D5D-7098-9153-D7BD843321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32A025A-8A2A-75EF-35AD-FA88AE97E8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4D6F54-88AC-A64D-8C77-8411D06DFDA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91580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F99FF9A-84EE-CB5A-5D87-C009B3B30D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-70520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pl-PL" dirty="0"/>
              <a:t>Jakich metod użyć do uczenia prostego języka prawniczego?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9C855772-4E42-4BE4-2CCB-4AA8143155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58634"/>
            <a:ext cx="9144000" cy="1308538"/>
          </a:xfrm>
        </p:spPr>
        <p:txBody>
          <a:bodyPr>
            <a:normAutofit/>
          </a:bodyPr>
          <a:lstStyle/>
          <a:p>
            <a:r>
              <a:rPr lang="pl-PL" sz="2000" b="1" i="1" u="none" strike="noStrike" dirty="0">
                <a:solidFill>
                  <a:srgbClr val="000000"/>
                </a:solidFill>
                <a:effectLst/>
                <a:latin typeface="Arial Narrow" panose="020B0604020202020204" pitchFamily="34" charset="0"/>
                <a:cs typeface="Arial Narrow" panose="020B0604020202020204" pitchFamily="34" charset="0"/>
              </a:rPr>
              <a:t>Sfinansowano przez Narodowy Instytut Wolności - Centrum Rozwoju Społeczeństwa Obywatelskiego z Rządowego Programu Fundusz Inicjatyw Obywatelskich NOWEFIO na lata 2021-2030.</a:t>
            </a:r>
            <a:endParaRPr lang="pl-PL" sz="2000" b="1" i="1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4" name="Podtytuł 2">
            <a:extLst>
              <a:ext uri="{FF2B5EF4-FFF2-40B4-BE49-F238E27FC236}">
                <a16:creationId xmlns:a16="http://schemas.microsoft.com/office/drawing/2014/main" id="{CEA20422-8B7A-FF0A-84E6-5961A2D9C530}"/>
              </a:ext>
            </a:extLst>
          </p:cNvPr>
          <p:cNvSpPr txBox="1">
            <a:spLocks/>
          </p:cNvSpPr>
          <p:nvPr/>
        </p:nvSpPr>
        <p:spPr>
          <a:xfrm>
            <a:off x="1524000" y="2494902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l-PL" dirty="0"/>
          </a:p>
          <a:p>
            <a:endParaRPr lang="pl-PL" dirty="0"/>
          </a:p>
          <a:p>
            <a:r>
              <a:rPr lang="pl-PL" dirty="0"/>
              <a:t>Dr Kamil Stępniak</a:t>
            </a:r>
          </a:p>
        </p:txBody>
      </p:sp>
      <p:pic>
        <p:nvPicPr>
          <p:cNvPr id="6" name="Obraz 5" descr="Obraz zawierający Czcionka, Grafika, zrzut ekranu, tekst&#10;&#10;Opis wygenerowany automatycznie">
            <a:extLst>
              <a:ext uri="{FF2B5EF4-FFF2-40B4-BE49-F238E27FC236}">
                <a16:creationId xmlns:a16="http://schemas.microsoft.com/office/drawing/2014/main" id="{930D9398-8455-5F41-137B-1E8C926434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999" y="5632272"/>
            <a:ext cx="1905000" cy="635000"/>
          </a:xfrm>
          <a:prstGeom prst="rect">
            <a:avLst/>
          </a:prstGeom>
        </p:spPr>
      </p:pic>
      <p:pic>
        <p:nvPicPr>
          <p:cNvPr id="8" name="Obraz 7" descr="Obraz zawierający tekst, Czcionka, zrzut ekranu, logo&#10;&#10;Opis wygenerowany automatycznie">
            <a:extLst>
              <a:ext uri="{FF2B5EF4-FFF2-40B4-BE49-F238E27FC236}">
                <a16:creationId xmlns:a16="http://schemas.microsoft.com/office/drawing/2014/main" id="{CEAD987E-1BC8-8C35-01CC-6993ADF57B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1829" y="5405752"/>
            <a:ext cx="2193539" cy="1088041"/>
          </a:xfrm>
          <a:prstGeom prst="rect">
            <a:avLst/>
          </a:prstGeom>
        </p:spPr>
      </p:pic>
      <p:pic>
        <p:nvPicPr>
          <p:cNvPr id="10" name="Obraz 9" descr="Obraz zawierający tekst, Czcionka, logo, Grafika&#10;&#10;Opis wygenerowany automatycznie">
            <a:extLst>
              <a:ext uri="{FF2B5EF4-FFF2-40B4-BE49-F238E27FC236}">
                <a16:creationId xmlns:a16="http://schemas.microsoft.com/office/drawing/2014/main" id="{AD93DCDC-31BF-A8FB-B53C-84E9E835D5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8199" y="5367172"/>
            <a:ext cx="1199800" cy="89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3460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9E37CB2-C6E7-CE4C-1D85-2BFBA87C9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Esej </a:t>
            </a:r>
            <a:r>
              <a:rPr lang="pl-PL" dirty="0" err="1"/>
              <a:t>tutorski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64F2877-3B83-B371-72C6-8A94563756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/>
              <a:t>Wstęp: teza lub wprowadzenie do tematu, przedstawienie problemu</a:t>
            </a:r>
          </a:p>
          <a:p>
            <a:r>
              <a:rPr lang="pl-PL" dirty="0"/>
              <a:t>Rozwinięcie: argumentacja za i przeciw z udokumentowanymi źródłami</a:t>
            </a:r>
          </a:p>
          <a:p>
            <a:r>
              <a:rPr lang="pl-PL" dirty="0"/>
              <a:t>Zakończenie: przedstawienie stanowiska, samodzielne podsumowanie i zaproponowanie rozwiązania, weryfikacja stawianych tez</a:t>
            </a:r>
          </a:p>
          <a:p>
            <a:endParaRPr lang="pl-PL" dirty="0"/>
          </a:p>
          <a:p>
            <a:endParaRPr lang="pl-PL" dirty="0"/>
          </a:p>
          <a:p>
            <a:r>
              <a:rPr lang="pl-PL" sz="1400" dirty="0"/>
              <a:t>J. </a:t>
            </a:r>
            <a:r>
              <a:rPr lang="pl-PL" sz="1400" dirty="0" err="1"/>
              <a:t>Kruczalak</a:t>
            </a:r>
            <a:r>
              <a:rPr lang="pl-PL" sz="1400" dirty="0"/>
              <a:t>-Jankowska, Esej </a:t>
            </a:r>
            <a:r>
              <a:rPr lang="pl-PL" sz="1400" dirty="0" err="1"/>
              <a:t>tutorski</a:t>
            </a:r>
            <a:r>
              <a:rPr lang="pl-PL" sz="1400" dirty="0"/>
              <a:t> [w:] dobre praktyki w nauczaniu na studiach prawniczych, red. M. </a:t>
            </a:r>
            <a:r>
              <a:rPr lang="pl-PL" sz="1400" dirty="0" err="1"/>
              <a:t>Balwicka-Szczyrba</a:t>
            </a:r>
            <a:r>
              <a:rPr lang="pl-PL" sz="1400" dirty="0"/>
              <a:t>, J. </a:t>
            </a:r>
            <a:r>
              <a:rPr lang="pl-PL" sz="1400" dirty="0" err="1"/>
              <a:t>Kruczalak</a:t>
            </a:r>
            <a:r>
              <a:rPr lang="pl-PL" sz="1400" dirty="0"/>
              <a:t>-Jankowska, Gdańsk 2021</a:t>
            </a:r>
          </a:p>
          <a:p>
            <a:endParaRPr lang="pl-PL" dirty="0"/>
          </a:p>
        </p:txBody>
      </p:sp>
      <p:pic>
        <p:nvPicPr>
          <p:cNvPr id="4" name="Obraz 3" descr="Obraz zawierający Czcionka, Grafika, zrzut ekranu, tekst&#10;&#10;Opis wygenerowany automatycznie">
            <a:extLst>
              <a:ext uri="{FF2B5EF4-FFF2-40B4-BE49-F238E27FC236}">
                <a16:creationId xmlns:a16="http://schemas.microsoft.com/office/drawing/2014/main" id="{82B59AD7-4C41-B3A0-F090-97649B4092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999" y="5632272"/>
            <a:ext cx="1905000" cy="635000"/>
          </a:xfrm>
          <a:prstGeom prst="rect">
            <a:avLst/>
          </a:prstGeom>
        </p:spPr>
      </p:pic>
      <p:pic>
        <p:nvPicPr>
          <p:cNvPr id="5" name="Obraz 4" descr="Obraz zawierający tekst, Czcionka, zrzut ekranu, logo&#10;&#10;Opis wygenerowany automatycznie">
            <a:extLst>
              <a:ext uri="{FF2B5EF4-FFF2-40B4-BE49-F238E27FC236}">
                <a16:creationId xmlns:a16="http://schemas.microsoft.com/office/drawing/2014/main" id="{E2CEBEEB-01D6-30EA-F4C0-EA5953707D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1829" y="5405752"/>
            <a:ext cx="2193539" cy="1088041"/>
          </a:xfrm>
          <a:prstGeom prst="rect">
            <a:avLst/>
          </a:prstGeom>
        </p:spPr>
      </p:pic>
      <p:pic>
        <p:nvPicPr>
          <p:cNvPr id="6" name="Obraz 5" descr="Obraz zawierający tekst, Czcionka, logo, Grafika&#10;&#10;Opis wygenerowany automatycznie">
            <a:extLst>
              <a:ext uri="{FF2B5EF4-FFF2-40B4-BE49-F238E27FC236}">
                <a16:creationId xmlns:a16="http://schemas.microsoft.com/office/drawing/2014/main" id="{1BB99528-4451-B8C7-84A4-11DC5021D0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8199" y="5367172"/>
            <a:ext cx="1199800" cy="89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0192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9E37CB2-C6E7-CE4C-1D85-2BFBA87C9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Cechy eseju </a:t>
            </a:r>
            <a:r>
              <a:rPr lang="pl-PL" dirty="0" err="1"/>
              <a:t>tutorskiego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64F2877-3B83-B371-72C6-8A94563756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Subiektywizm</a:t>
            </a:r>
          </a:p>
          <a:p>
            <a:r>
              <a:rPr lang="pl-PL" dirty="0"/>
              <a:t>Erudycyjność</a:t>
            </a:r>
          </a:p>
          <a:p>
            <a:r>
              <a:rPr lang="pl-PL" dirty="0"/>
              <a:t>Fragmentaryczność</a:t>
            </a:r>
          </a:p>
          <a:p>
            <a:r>
              <a:rPr lang="pl-PL" dirty="0"/>
              <a:t>Zachowanie stylu naukowego/ formalnego</a:t>
            </a:r>
          </a:p>
          <a:p>
            <a:endParaRPr lang="pl-PL" dirty="0"/>
          </a:p>
          <a:p>
            <a:endParaRPr lang="pl-PL" dirty="0"/>
          </a:p>
          <a:p>
            <a:r>
              <a:rPr lang="pl-PL" sz="1400" dirty="0"/>
              <a:t>J. </a:t>
            </a:r>
            <a:r>
              <a:rPr lang="pl-PL" sz="1400" dirty="0" err="1"/>
              <a:t>Kruczalak</a:t>
            </a:r>
            <a:r>
              <a:rPr lang="pl-PL" sz="1400" dirty="0"/>
              <a:t>-Jankowska, Esej </a:t>
            </a:r>
            <a:r>
              <a:rPr lang="pl-PL" sz="1400" dirty="0" err="1"/>
              <a:t>tutorski</a:t>
            </a:r>
            <a:r>
              <a:rPr lang="pl-PL" sz="1400" dirty="0"/>
              <a:t> [w:] dobre praktyki w nauczaniu na studiach prawniczych, red. M. </a:t>
            </a:r>
            <a:r>
              <a:rPr lang="pl-PL" sz="1400" dirty="0" err="1"/>
              <a:t>Balwicka-Szczyrba</a:t>
            </a:r>
            <a:r>
              <a:rPr lang="pl-PL" sz="1400" dirty="0"/>
              <a:t>, J. </a:t>
            </a:r>
            <a:r>
              <a:rPr lang="pl-PL" sz="1400" dirty="0" err="1"/>
              <a:t>Kruczalak</a:t>
            </a:r>
            <a:r>
              <a:rPr lang="pl-PL" sz="1400" dirty="0"/>
              <a:t>-Jankowska, Gdańsk 2021</a:t>
            </a:r>
          </a:p>
          <a:p>
            <a:endParaRPr lang="pl-PL" dirty="0"/>
          </a:p>
        </p:txBody>
      </p:sp>
      <p:pic>
        <p:nvPicPr>
          <p:cNvPr id="4" name="Obraz 3" descr="Obraz zawierający Czcionka, Grafika, zrzut ekranu, tekst&#10;&#10;Opis wygenerowany automatycznie">
            <a:extLst>
              <a:ext uri="{FF2B5EF4-FFF2-40B4-BE49-F238E27FC236}">
                <a16:creationId xmlns:a16="http://schemas.microsoft.com/office/drawing/2014/main" id="{82B59AD7-4C41-B3A0-F090-97649B4092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999" y="5632272"/>
            <a:ext cx="1905000" cy="635000"/>
          </a:xfrm>
          <a:prstGeom prst="rect">
            <a:avLst/>
          </a:prstGeom>
        </p:spPr>
      </p:pic>
      <p:pic>
        <p:nvPicPr>
          <p:cNvPr id="5" name="Obraz 4" descr="Obraz zawierający tekst, Czcionka, zrzut ekranu, logo&#10;&#10;Opis wygenerowany automatycznie">
            <a:extLst>
              <a:ext uri="{FF2B5EF4-FFF2-40B4-BE49-F238E27FC236}">
                <a16:creationId xmlns:a16="http://schemas.microsoft.com/office/drawing/2014/main" id="{E2CEBEEB-01D6-30EA-F4C0-EA5953707D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1829" y="5405752"/>
            <a:ext cx="2193539" cy="1088041"/>
          </a:xfrm>
          <a:prstGeom prst="rect">
            <a:avLst/>
          </a:prstGeom>
        </p:spPr>
      </p:pic>
      <p:pic>
        <p:nvPicPr>
          <p:cNvPr id="6" name="Obraz 5" descr="Obraz zawierający tekst, Czcionka, logo, Grafika&#10;&#10;Opis wygenerowany automatycznie">
            <a:extLst>
              <a:ext uri="{FF2B5EF4-FFF2-40B4-BE49-F238E27FC236}">
                <a16:creationId xmlns:a16="http://schemas.microsoft.com/office/drawing/2014/main" id="{1BB99528-4451-B8C7-84A4-11DC5021D0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8199" y="5367172"/>
            <a:ext cx="1199800" cy="89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4929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9E37CB2-C6E7-CE4C-1D85-2BFBA87C9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Debaty oksfordzkie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64F2877-3B83-B371-72C6-8A94563756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1800" dirty="0"/>
              <a:t>Teza – może być kontrowersyjna „Ta izba uważa, że…”</a:t>
            </a:r>
          </a:p>
          <a:p>
            <a:endParaRPr lang="pl-PL" sz="1800" dirty="0"/>
          </a:p>
          <a:p>
            <a:r>
              <a:rPr lang="pl-PL" sz="1800" dirty="0"/>
              <a:t>Dwie drużyny (propozycja, opozycja)</a:t>
            </a:r>
          </a:p>
          <a:p>
            <a:endParaRPr lang="pl-PL" sz="1800" dirty="0"/>
          </a:p>
          <a:p>
            <a:r>
              <a:rPr lang="pl-PL" sz="1800" dirty="0"/>
              <a:t>Przedstawienie tez</a:t>
            </a:r>
          </a:p>
          <a:p>
            <a:r>
              <a:rPr lang="pl-PL" sz="1800" dirty="0"/>
              <a:t>Pytania publiczności</a:t>
            </a:r>
          </a:p>
          <a:p>
            <a:r>
              <a:rPr lang="pl-PL" sz="1800" dirty="0"/>
              <a:t>Podsumowanie (odniesienie się do tez drużyny przeciwnej)</a:t>
            </a:r>
          </a:p>
          <a:p>
            <a:r>
              <a:rPr lang="pl-PL" sz="1800" dirty="0"/>
              <a:t>Tajne głosowanie publiczności</a:t>
            </a:r>
          </a:p>
          <a:p>
            <a:endParaRPr lang="pl-PL" sz="1800" dirty="0"/>
          </a:p>
          <a:p>
            <a:r>
              <a:rPr lang="pl-PL" sz="1600" dirty="0"/>
              <a:t>M.M. </a:t>
            </a:r>
            <a:r>
              <a:rPr lang="pl-PL" sz="1600" dirty="0" err="1"/>
              <a:t>Wiszowaty</a:t>
            </a:r>
            <a:r>
              <a:rPr lang="pl-PL" sz="1600" dirty="0"/>
              <a:t>, Debata oksfordzka [w:] dobre praktyki w nauczaniu na studiach prawniczych, red. M. </a:t>
            </a:r>
            <a:r>
              <a:rPr lang="pl-PL" sz="1600" dirty="0" err="1"/>
              <a:t>Balwicka-Szczyrba</a:t>
            </a:r>
            <a:r>
              <a:rPr lang="pl-PL" sz="1600" dirty="0"/>
              <a:t>, J. </a:t>
            </a:r>
            <a:r>
              <a:rPr lang="pl-PL" sz="1600" dirty="0" err="1"/>
              <a:t>Kruczalak</a:t>
            </a:r>
            <a:r>
              <a:rPr lang="pl-PL" sz="1600" dirty="0"/>
              <a:t>-Jankowska, Gdańsk 2021</a:t>
            </a:r>
          </a:p>
          <a:p>
            <a:pPr marL="0" indent="0">
              <a:buNone/>
            </a:pPr>
            <a:endParaRPr lang="pl-PL" sz="1800" dirty="0"/>
          </a:p>
        </p:txBody>
      </p:sp>
      <p:pic>
        <p:nvPicPr>
          <p:cNvPr id="4" name="Obraz 3" descr="Obraz zawierający Czcionka, Grafika, zrzut ekranu, tekst&#10;&#10;Opis wygenerowany automatycznie">
            <a:extLst>
              <a:ext uri="{FF2B5EF4-FFF2-40B4-BE49-F238E27FC236}">
                <a16:creationId xmlns:a16="http://schemas.microsoft.com/office/drawing/2014/main" id="{82B59AD7-4C41-B3A0-F090-97649B4092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999" y="5632272"/>
            <a:ext cx="1905000" cy="635000"/>
          </a:xfrm>
          <a:prstGeom prst="rect">
            <a:avLst/>
          </a:prstGeom>
        </p:spPr>
      </p:pic>
      <p:pic>
        <p:nvPicPr>
          <p:cNvPr id="5" name="Obraz 4" descr="Obraz zawierający tekst, Czcionka, zrzut ekranu, logo&#10;&#10;Opis wygenerowany automatycznie">
            <a:extLst>
              <a:ext uri="{FF2B5EF4-FFF2-40B4-BE49-F238E27FC236}">
                <a16:creationId xmlns:a16="http://schemas.microsoft.com/office/drawing/2014/main" id="{E2CEBEEB-01D6-30EA-F4C0-EA5953707D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1829" y="5405752"/>
            <a:ext cx="2193539" cy="1088041"/>
          </a:xfrm>
          <a:prstGeom prst="rect">
            <a:avLst/>
          </a:prstGeom>
        </p:spPr>
      </p:pic>
      <p:pic>
        <p:nvPicPr>
          <p:cNvPr id="6" name="Obraz 5" descr="Obraz zawierający tekst, Czcionka, logo, Grafika&#10;&#10;Opis wygenerowany automatycznie">
            <a:extLst>
              <a:ext uri="{FF2B5EF4-FFF2-40B4-BE49-F238E27FC236}">
                <a16:creationId xmlns:a16="http://schemas.microsoft.com/office/drawing/2014/main" id="{1BB99528-4451-B8C7-84A4-11DC5021D0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8199" y="5367172"/>
            <a:ext cx="1199800" cy="89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0326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9E37CB2-C6E7-CE4C-1D85-2BFBA87C9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Symulacja rozprawy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64F2877-3B83-B371-72C6-8A94563756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Zapoznanie się z przepisami</a:t>
            </a:r>
          </a:p>
          <a:p>
            <a:r>
              <a:rPr lang="pl-PL" dirty="0"/>
              <a:t>Zadawanie pytań praktycznych</a:t>
            </a:r>
          </a:p>
          <a:p>
            <a:r>
              <a:rPr lang="pl-PL" dirty="0"/>
              <a:t>Zrozumienie procesu</a:t>
            </a:r>
          </a:p>
          <a:p>
            <a:endParaRPr lang="pl-PL" dirty="0"/>
          </a:p>
          <a:p>
            <a:r>
              <a:rPr lang="pl-PL" dirty="0"/>
              <a:t>Opracowanie </a:t>
            </a:r>
            <a:r>
              <a:rPr lang="pl-PL" dirty="0" err="1"/>
              <a:t>case</a:t>
            </a:r>
            <a:r>
              <a:rPr lang="pl-PL" dirty="0"/>
              <a:t> </a:t>
            </a:r>
            <a:r>
              <a:rPr lang="pl-PL" dirty="0" err="1"/>
              <a:t>study</a:t>
            </a:r>
            <a:r>
              <a:rPr lang="pl-PL" dirty="0"/>
              <a:t> i akt sprawy</a:t>
            </a:r>
          </a:p>
          <a:p>
            <a:endParaRPr lang="pl-PL" dirty="0"/>
          </a:p>
          <a:p>
            <a:r>
              <a:rPr lang="pl-PL" sz="1400" dirty="0"/>
              <a:t>M. </a:t>
            </a:r>
            <a:r>
              <a:rPr lang="pl-PL" sz="1400" dirty="0" err="1"/>
              <a:t>Fingas</a:t>
            </a:r>
            <a:r>
              <a:rPr lang="pl-PL" sz="1400" dirty="0"/>
              <a:t>, Symulacja rozprawy w kontekście dydaktyki na studiach prawniczych [w:] dobre praktyki w nauczaniu na studiach prawniczych, red. M. </a:t>
            </a:r>
            <a:r>
              <a:rPr lang="pl-PL" sz="1400" dirty="0" err="1"/>
              <a:t>Balwicka-Szczyrba</a:t>
            </a:r>
            <a:r>
              <a:rPr lang="pl-PL" sz="1400" dirty="0"/>
              <a:t>, J. </a:t>
            </a:r>
            <a:r>
              <a:rPr lang="pl-PL" sz="1400" dirty="0" err="1"/>
              <a:t>Kruczalak</a:t>
            </a:r>
            <a:r>
              <a:rPr lang="pl-PL" sz="1400" dirty="0"/>
              <a:t>-Jankowska, Gdańsk 2021</a:t>
            </a:r>
          </a:p>
          <a:p>
            <a:endParaRPr lang="pl-PL" dirty="0"/>
          </a:p>
        </p:txBody>
      </p:sp>
      <p:pic>
        <p:nvPicPr>
          <p:cNvPr id="4" name="Obraz 3" descr="Obraz zawierający Czcionka, Grafika, zrzut ekranu, tekst&#10;&#10;Opis wygenerowany automatycznie">
            <a:extLst>
              <a:ext uri="{FF2B5EF4-FFF2-40B4-BE49-F238E27FC236}">
                <a16:creationId xmlns:a16="http://schemas.microsoft.com/office/drawing/2014/main" id="{82B59AD7-4C41-B3A0-F090-97649B4092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999" y="5632272"/>
            <a:ext cx="1905000" cy="635000"/>
          </a:xfrm>
          <a:prstGeom prst="rect">
            <a:avLst/>
          </a:prstGeom>
        </p:spPr>
      </p:pic>
      <p:pic>
        <p:nvPicPr>
          <p:cNvPr id="5" name="Obraz 4" descr="Obraz zawierający tekst, Czcionka, zrzut ekranu, logo&#10;&#10;Opis wygenerowany automatycznie">
            <a:extLst>
              <a:ext uri="{FF2B5EF4-FFF2-40B4-BE49-F238E27FC236}">
                <a16:creationId xmlns:a16="http://schemas.microsoft.com/office/drawing/2014/main" id="{E2CEBEEB-01D6-30EA-F4C0-EA5953707D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1829" y="5405752"/>
            <a:ext cx="2193539" cy="1088041"/>
          </a:xfrm>
          <a:prstGeom prst="rect">
            <a:avLst/>
          </a:prstGeom>
        </p:spPr>
      </p:pic>
      <p:pic>
        <p:nvPicPr>
          <p:cNvPr id="6" name="Obraz 5" descr="Obraz zawierający tekst, Czcionka, logo, Grafika&#10;&#10;Opis wygenerowany automatycznie">
            <a:extLst>
              <a:ext uri="{FF2B5EF4-FFF2-40B4-BE49-F238E27FC236}">
                <a16:creationId xmlns:a16="http://schemas.microsoft.com/office/drawing/2014/main" id="{1BB99528-4451-B8C7-84A4-11DC5021D0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8199" y="5367172"/>
            <a:ext cx="1199800" cy="89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3207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9E37CB2-C6E7-CE4C-1D85-2BFBA87C93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816475"/>
          </a:xfrm>
        </p:spPr>
        <p:txBody>
          <a:bodyPr/>
          <a:lstStyle/>
          <a:p>
            <a:r>
              <a:rPr lang="pl-PL" dirty="0"/>
              <a:t>Co mogę zrobić samodzielnie?</a:t>
            </a:r>
          </a:p>
        </p:txBody>
      </p:sp>
      <p:pic>
        <p:nvPicPr>
          <p:cNvPr id="4" name="Obraz 3" descr="Obraz zawierający Czcionka, Grafika, zrzut ekranu, tekst&#10;&#10;Opis wygenerowany automatycznie">
            <a:extLst>
              <a:ext uri="{FF2B5EF4-FFF2-40B4-BE49-F238E27FC236}">
                <a16:creationId xmlns:a16="http://schemas.microsoft.com/office/drawing/2014/main" id="{82B59AD7-4C41-B3A0-F090-97649B4092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999" y="5632272"/>
            <a:ext cx="1905000" cy="635000"/>
          </a:xfrm>
          <a:prstGeom prst="rect">
            <a:avLst/>
          </a:prstGeom>
        </p:spPr>
      </p:pic>
      <p:pic>
        <p:nvPicPr>
          <p:cNvPr id="5" name="Obraz 4" descr="Obraz zawierający tekst, Czcionka, zrzut ekranu, logo&#10;&#10;Opis wygenerowany automatycznie">
            <a:extLst>
              <a:ext uri="{FF2B5EF4-FFF2-40B4-BE49-F238E27FC236}">
                <a16:creationId xmlns:a16="http://schemas.microsoft.com/office/drawing/2014/main" id="{E2CEBEEB-01D6-30EA-F4C0-EA5953707D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1829" y="5405752"/>
            <a:ext cx="2193539" cy="1088041"/>
          </a:xfrm>
          <a:prstGeom prst="rect">
            <a:avLst/>
          </a:prstGeom>
        </p:spPr>
      </p:pic>
      <p:pic>
        <p:nvPicPr>
          <p:cNvPr id="6" name="Obraz 5" descr="Obraz zawierający tekst, Czcionka, logo, Grafika&#10;&#10;Opis wygenerowany automatycznie">
            <a:extLst>
              <a:ext uri="{FF2B5EF4-FFF2-40B4-BE49-F238E27FC236}">
                <a16:creationId xmlns:a16="http://schemas.microsoft.com/office/drawing/2014/main" id="{1BB99528-4451-B8C7-84A4-11DC5021D0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8199" y="5367172"/>
            <a:ext cx="1199800" cy="89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1036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9E37CB2-C6E7-CE4C-1D85-2BFBA87C9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Glosa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64F2877-3B83-B371-72C6-8A94563756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Komentarz autora do orzeczenia</a:t>
            </a:r>
          </a:p>
          <a:p>
            <a:r>
              <a:rPr lang="pl-PL" dirty="0"/>
              <a:t>Może być aprobująca bądź krytyczna</a:t>
            </a:r>
          </a:p>
          <a:p>
            <a:r>
              <a:rPr lang="pl-PL" dirty="0"/>
              <a:t>Nauka argumentacji i kontrargumentacji</a:t>
            </a:r>
          </a:p>
          <a:p>
            <a:r>
              <a:rPr lang="pl-PL" dirty="0"/>
              <a:t>Nauka konstruowania wypowiedzi prawniczych</a:t>
            </a:r>
          </a:p>
          <a:p>
            <a:endParaRPr lang="pl-PL" dirty="0"/>
          </a:p>
          <a:p>
            <a:r>
              <a:rPr lang="pl-PL" dirty="0"/>
              <a:t>Próba publikacji – jednocześnie weryfikacja</a:t>
            </a:r>
          </a:p>
        </p:txBody>
      </p:sp>
      <p:pic>
        <p:nvPicPr>
          <p:cNvPr id="4" name="Obraz 3" descr="Obraz zawierający Czcionka, Grafika, zrzut ekranu, tekst&#10;&#10;Opis wygenerowany automatycznie">
            <a:extLst>
              <a:ext uri="{FF2B5EF4-FFF2-40B4-BE49-F238E27FC236}">
                <a16:creationId xmlns:a16="http://schemas.microsoft.com/office/drawing/2014/main" id="{82B59AD7-4C41-B3A0-F090-97649B4092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999" y="5632272"/>
            <a:ext cx="1905000" cy="635000"/>
          </a:xfrm>
          <a:prstGeom prst="rect">
            <a:avLst/>
          </a:prstGeom>
        </p:spPr>
      </p:pic>
      <p:pic>
        <p:nvPicPr>
          <p:cNvPr id="5" name="Obraz 4" descr="Obraz zawierający tekst, Czcionka, zrzut ekranu, logo&#10;&#10;Opis wygenerowany automatycznie">
            <a:extLst>
              <a:ext uri="{FF2B5EF4-FFF2-40B4-BE49-F238E27FC236}">
                <a16:creationId xmlns:a16="http://schemas.microsoft.com/office/drawing/2014/main" id="{E2CEBEEB-01D6-30EA-F4C0-EA5953707D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1829" y="5405752"/>
            <a:ext cx="2193539" cy="1088041"/>
          </a:xfrm>
          <a:prstGeom prst="rect">
            <a:avLst/>
          </a:prstGeom>
        </p:spPr>
      </p:pic>
      <p:pic>
        <p:nvPicPr>
          <p:cNvPr id="6" name="Obraz 5" descr="Obraz zawierający tekst, Czcionka, logo, Grafika&#10;&#10;Opis wygenerowany automatycznie">
            <a:extLst>
              <a:ext uri="{FF2B5EF4-FFF2-40B4-BE49-F238E27FC236}">
                <a16:creationId xmlns:a16="http://schemas.microsoft.com/office/drawing/2014/main" id="{1BB99528-4451-B8C7-84A4-11DC5021D0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8199" y="5367172"/>
            <a:ext cx="1199800" cy="89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0680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9E37CB2-C6E7-CE4C-1D85-2BFBA87C9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Opinia prawna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64F2877-3B83-B371-72C6-8A94563756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Nauka wnioskowania prawniczego i przeprowadzania analizy przepisów</a:t>
            </a:r>
          </a:p>
          <a:p>
            <a:endParaRPr lang="pl-PL" dirty="0"/>
          </a:p>
          <a:p>
            <a:r>
              <a:rPr lang="pl-PL" dirty="0"/>
              <a:t>Nauka pisania językiem prawniczym</a:t>
            </a:r>
          </a:p>
          <a:p>
            <a:endParaRPr lang="pl-PL" dirty="0"/>
          </a:p>
          <a:p>
            <a:r>
              <a:rPr lang="pl-PL" dirty="0"/>
              <a:t>Metoda argumentacji</a:t>
            </a:r>
          </a:p>
        </p:txBody>
      </p:sp>
      <p:pic>
        <p:nvPicPr>
          <p:cNvPr id="4" name="Obraz 3" descr="Obraz zawierający Czcionka, Grafika, zrzut ekranu, tekst&#10;&#10;Opis wygenerowany automatycznie">
            <a:extLst>
              <a:ext uri="{FF2B5EF4-FFF2-40B4-BE49-F238E27FC236}">
                <a16:creationId xmlns:a16="http://schemas.microsoft.com/office/drawing/2014/main" id="{82B59AD7-4C41-B3A0-F090-97649B4092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999" y="5632272"/>
            <a:ext cx="1905000" cy="635000"/>
          </a:xfrm>
          <a:prstGeom prst="rect">
            <a:avLst/>
          </a:prstGeom>
        </p:spPr>
      </p:pic>
      <p:pic>
        <p:nvPicPr>
          <p:cNvPr id="5" name="Obraz 4" descr="Obraz zawierający tekst, Czcionka, zrzut ekranu, logo&#10;&#10;Opis wygenerowany automatycznie">
            <a:extLst>
              <a:ext uri="{FF2B5EF4-FFF2-40B4-BE49-F238E27FC236}">
                <a16:creationId xmlns:a16="http://schemas.microsoft.com/office/drawing/2014/main" id="{E2CEBEEB-01D6-30EA-F4C0-EA5953707D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1829" y="5405752"/>
            <a:ext cx="2193539" cy="1088041"/>
          </a:xfrm>
          <a:prstGeom prst="rect">
            <a:avLst/>
          </a:prstGeom>
        </p:spPr>
      </p:pic>
      <p:pic>
        <p:nvPicPr>
          <p:cNvPr id="6" name="Obraz 5" descr="Obraz zawierający tekst, Czcionka, logo, Grafika&#10;&#10;Opis wygenerowany automatycznie">
            <a:extLst>
              <a:ext uri="{FF2B5EF4-FFF2-40B4-BE49-F238E27FC236}">
                <a16:creationId xmlns:a16="http://schemas.microsoft.com/office/drawing/2014/main" id="{1BB99528-4451-B8C7-84A4-11DC5021D0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8199" y="5367172"/>
            <a:ext cx="1199800" cy="89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4889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9E37CB2-C6E7-CE4C-1D85-2BFBA87C9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Uczestnictwo w rozprawach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64F2877-3B83-B371-72C6-8A94563756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Poznanie procesu</a:t>
            </a:r>
          </a:p>
          <a:p>
            <a:r>
              <a:rPr lang="pl-PL" dirty="0"/>
              <a:t>Poznanie słownictwa prawniczego</a:t>
            </a:r>
          </a:p>
          <a:p>
            <a:r>
              <a:rPr lang="pl-PL" dirty="0"/>
              <a:t>Poznanie argumentacji</a:t>
            </a:r>
          </a:p>
          <a:p>
            <a:r>
              <a:rPr lang="pl-PL" dirty="0"/>
              <a:t>Notatki – co można było zrobić lepiej?</a:t>
            </a:r>
          </a:p>
        </p:txBody>
      </p:sp>
      <p:pic>
        <p:nvPicPr>
          <p:cNvPr id="4" name="Obraz 3" descr="Obraz zawierający Czcionka, Grafika, zrzut ekranu, tekst&#10;&#10;Opis wygenerowany automatycznie">
            <a:extLst>
              <a:ext uri="{FF2B5EF4-FFF2-40B4-BE49-F238E27FC236}">
                <a16:creationId xmlns:a16="http://schemas.microsoft.com/office/drawing/2014/main" id="{82B59AD7-4C41-B3A0-F090-97649B4092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999" y="5632272"/>
            <a:ext cx="1905000" cy="635000"/>
          </a:xfrm>
          <a:prstGeom prst="rect">
            <a:avLst/>
          </a:prstGeom>
        </p:spPr>
      </p:pic>
      <p:pic>
        <p:nvPicPr>
          <p:cNvPr id="5" name="Obraz 4" descr="Obraz zawierający tekst, Czcionka, zrzut ekranu, logo&#10;&#10;Opis wygenerowany automatycznie">
            <a:extLst>
              <a:ext uri="{FF2B5EF4-FFF2-40B4-BE49-F238E27FC236}">
                <a16:creationId xmlns:a16="http://schemas.microsoft.com/office/drawing/2014/main" id="{E2CEBEEB-01D6-30EA-F4C0-EA5953707D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1829" y="5405752"/>
            <a:ext cx="2193539" cy="1088041"/>
          </a:xfrm>
          <a:prstGeom prst="rect">
            <a:avLst/>
          </a:prstGeom>
        </p:spPr>
      </p:pic>
      <p:pic>
        <p:nvPicPr>
          <p:cNvPr id="6" name="Obraz 5" descr="Obraz zawierający tekst, Czcionka, logo, Grafika&#10;&#10;Opis wygenerowany automatycznie">
            <a:extLst>
              <a:ext uri="{FF2B5EF4-FFF2-40B4-BE49-F238E27FC236}">
                <a16:creationId xmlns:a16="http://schemas.microsoft.com/office/drawing/2014/main" id="{1BB99528-4451-B8C7-84A4-11DC5021D0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8199" y="5367172"/>
            <a:ext cx="1199800" cy="89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3509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9E37CB2-C6E7-CE4C-1D85-2BFBA87C9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Poziomy upraszczania tekstu prawniczego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64F2877-3B83-B371-72C6-8A94563756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Warstwa merytoryczna</a:t>
            </a:r>
          </a:p>
          <a:p>
            <a:r>
              <a:rPr lang="pl-PL" dirty="0"/>
              <a:t>Struktura tekstu</a:t>
            </a:r>
          </a:p>
          <a:p>
            <a:r>
              <a:rPr lang="pl-PL" dirty="0"/>
              <a:t>Warstwa gramatyczna</a:t>
            </a:r>
          </a:p>
          <a:p>
            <a:r>
              <a:rPr lang="pl-PL" dirty="0"/>
              <a:t>Warstwa relacyjna</a:t>
            </a:r>
          </a:p>
          <a:p>
            <a:endParaRPr lang="pl-PL" dirty="0"/>
          </a:p>
          <a:p>
            <a:endParaRPr lang="pl-PL" dirty="0"/>
          </a:p>
          <a:p>
            <a:r>
              <a:rPr lang="pl-PL" sz="1100" dirty="0" err="1"/>
              <a:t>https</a:t>
            </a:r>
            <a:r>
              <a:rPr lang="pl-PL" sz="1100" dirty="0"/>
              <a:t>://</a:t>
            </a:r>
            <a:r>
              <a:rPr lang="pl-PL" sz="1100" dirty="0" err="1"/>
              <a:t>contelia.com</a:t>
            </a:r>
            <a:r>
              <a:rPr lang="pl-PL" sz="1100" dirty="0"/>
              <a:t>/21-zasad-prostego-jezyka/</a:t>
            </a:r>
          </a:p>
        </p:txBody>
      </p:sp>
      <p:pic>
        <p:nvPicPr>
          <p:cNvPr id="4" name="Obraz 3" descr="Obraz zawierający Czcionka, Grafika, zrzut ekranu, tekst&#10;&#10;Opis wygenerowany automatycznie">
            <a:extLst>
              <a:ext uri="{FF2B5EF4-FFF2-40B4-BE49-F238E27FC236}">
                <a16:creationId xmlns:a16="http://schemas.microsoft.com/office/drawing/2014/main" id="{82B59AD7-4C41-B3A0-F090-97649B4092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999" y="5632272"/>
            <a:ext cx="1905000" cy="635000"/>
          </a:xfrm>
          <a:prstGeom prst="rect">
            <a:avLst/>
          </a:prstGeom>
        </p:spPr>
      </p:pic>
      <p:pic>
        <p:nvPicPr>
          <p:cNvPr id="5" name="Obraz 4" descr="Obraz zawierający tekst, Czcionka, zrzut ekranu, logo&#10;&#10;Opis wygenerowany automatycznie">
            <a:extLst>
              <a:ext uri="{FF2B5EF4-FFF2-40B4-BE49-F238E27FC236}">
                <a16:creationId xmlns:a16="http://schemas.microsoft.com/office/drawing/2014/main" id="{E2CEBEEB-01D6-30EA-F4C0-EA5953707D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1829" y="5405752"/>
            <a:ext cx="2193539" cy="1088041"/>
          </a:xfrm>
          <a:prstGeom prst="rect">
            <a:avLst/>
          </a:prstGeom>
        </p:spPr>
      </p:pic>
      <p:pic>
        <p:nvPicPr>
          <p:cNvPr id="6" name="Obraz 5" descr="Obraz zawierający tekst, Czcionka, logo, Grafika&#10;&#10;Opis wygenerowany automatycznie">
            <a:extLst>
              <a:ext uri="{FF2B5EF4-FFF2-40B4-BE49-F238E27FC236}">
                <a16:creationId xmlns:a16="http://schemas.microsoft.com/office/drawing/2014/main" id="{1BB99528-4451-B8C7-84A4-11DC5021D0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8199" y="5367172"/>
            <a:ext cx="1199800" cy="89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8309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9E37CB2-C6E7-CE4C-1D85-2BFBA87C9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Zasady uproszczenia języka prawniczego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64F2877-3B83-B371-72C6-8A94563756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400" dirty="0"/>
              <a:t>Wyjaśnienie skomplikowanych treści</a:t>
            </a:r>
          </a:p>
          <a:p>
            <a:r>
              <a:rPr lang="pl-PL" sz="2400" dirty="0"/>
              <a:t>Używanie zrozumiałych słów</a:t>
            </a:r>
          </a:p>
          <a:p>
            <a:r>
              <a:rPr lang="pl-PL" sz="2400" dirty="0"/>
              <a:t>Tłumaczenie skrótów</a:t>
            </a:r>
          </a:p>
          <a:p>
            <a:r>
              <a:rPr lang="pl-PL" sz="2400" dirty="0"/>
              <a:t>Dbanie o uwagę czytelnika</a:t>
            </a:r>
          </a:p>
          <a:p>
            <a:r>
              <a:rPr lang="pl-PL" sz="2400" dirty="0"/>
              <a:t>Stworzenie struktury przejrzystej dla czytelnika (podkreśl najważniejsze treści)</a:t>
            </a:r>
          </a:p>
          <a:p>
            <a:r>
              <a:rPr lang="pl-PL" sz="2400" dirty="0"/>
              <a:t>Stosuj nagłówki</a:t>
            </a:r>
          </a:p>
          <a:p>
            <a:r>
              <a:rPr lang="pl-PL" sz="2400" dirty="0"/>
              <a:t>Podawaj przykłady z literatury przedmiotu lub orzecznictwa</a:t>
            </a:r>
          </a:p>
          <a:p>
            <a:r>
              <a:rPr lang="pl-PL" sz="2400" dirty="0"/>
              <a:t>Określ odbiorcę i postaw go na pierwszym miejscu</a:t>
            </a:r>
          </a:p>
          <a:p>
            <a:endParaRPr lang="pl-PL" sz="2400" dirty="0"/>
          </a:p>
        </p:txBody>
      </p:sp>
      <p:pic>
        <p:nvPicPr>
          <p:cNvPr id="4" name="Obraz 3" descr="Obraz zawierający Czcionka, Grafika, zrzut ekranu, tekst&#10;&#10;Opis wygenerowany automatycznie">
            <a:extLst>
              <a:ext uri="{FF2B5EF4-FFF2-40B4-BE49-F238E27FC236}">
                <a16:creationId xmlns:a16="http://schemas.microsoft.com/office/drawing/2014/main" id="{82B59AD7-4C41-B3A0-F090-97649B4092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999" y="5632272"/>
            <a:ext cx="1905000" cy="635000"/>
          </a:xfrm>
          <a:prstGeom prst="rect">
            <a:avLst/>
          </a:prstGeom>
        </p:spPr>
      </p:pic>
      <p:pic>
        <p:nvPicPr>
          <p:cNvPr id="5" name="Obraz 4" descr="Obraz zawierający tekst, Czcionka, zrzut ekranu, logo&#10;&#10;Opis wygenerowany automatycznie">
            <a:extLst>
              <a:ext uri="{FF2B5EF4-FFF2-40B4-BE49-F238E27FC236}">
                <a16:creationId xmlns:a16="http://schemas.microsoft.com/office/drawing/2014/main" id="{E2CEBEEB-01D6-30EA-F4C0-EA5953707D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1829" y="5405752"/>
            <a:ext cx="2193539" cy="1088041"/>
          </a:xfrm>
          <a:prstGeom prst="rect">
            <a:avLst/>
          </a:prstGeom>
        </p:spPr>
      </p:pic>
      <p:pic>
        <p:nvPicPr>
          <p:cNvPr id="6" name="Obraz 5" descr="Obraz zawierający tekst, Czcionka, logo, Grafika&#10;&#10;Opis wygenerowany automatycznie">
            <a:extLst>
              <a:ext uri="{FF2B5EF4-FFF2-40B4-BE49-F238E27FC236}">
                <a16:creationId xmlns:a16="http://schemas.microsoft.com/office/drawing/2014/main" id="{1BB99528-4451-B8C7-84A4-11DC5021D0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8199" y="5367172"/>
            <a:ext cx="1199800" cy="89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1888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112E5DD-425D-B34A-5E5A-2E76F8B19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Wprowadzenie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89F5070-DA8D-51F5-7939-49154752C9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Prosty język wymaga nauki od początku edukacji prawniczej</a:t>
            </a:r>
          </a:p>
          <a:p>
            <a:endParaRPr lang="pl-PL" dirty="0"/>
          </a:p>
          <a:p>
            <a:r>
              <a:rPr lang="pl-PL" dirty="0"/>
              <a:t>Zbiór dobrych praktyk i wskazówek</a:t>
            </a:r>
          </a:p>
          <a:p>
            <a:endParaRPr lang="pl-PL" dirty="0"/>
          </a:p>
          <a:p>
            <a:r>
              <a:rPr lang="pl-PL" dirty="0"/>
              <a:t>Ukierunkowanie na proces edukacji studentów i aplikantów</a:t>
            </a:r>
          </a:p>
          <a:p>
            <a:endParaRPr lang="pl-PL" dirty="0"/>
          </a:p>
          <a:p>
            <a:r>
              <a:rPr lang="pl-PL" sz="1800" dirty="0"/>
              <a:t>Literatura podstawowa: M. </a:t>
            </a:r>
            <a:r>
              <a:rPr lang="pl-PL" sz="1800" dirty="0" err="1"/>
              <a:t>Balwicka-Szczyrba</a:t>
            </a:r>
            <a:r>
              <a:rPr lang="pl-PL" sz="1800" dirty="0"/>
              <a:t>, J. </a:t>
            </a:r>
            <a:r>
              <a:rPr lang="pl-PL" sz="1800" dirty="0" err="1"/>
              <a:t>Kruczalak</a:t>
            </a:r>
            <a:r>
              <a:rPr lang="pl-PL" sz="1800" dirty="0"/>
              <a:t>-Jankowska, Dobre praktyki na studiach prawniczych, Gdańsk 2021</a:t>
            </a:r>
          </a:p>
        </p:txBody>
      </p:sp>
      <p:pic>
        <p:nvPicPr>
          <p:cNvPr id="4" name="Obraz 3" descr="Obraz zawierający Czcionka, Grafika, zrzut ekranu, tekst&#10;&#10;Opis wygenerowany automatycznie">
            <a:extLst>
              <a:ext uri="{FF2B5EF4-FFF2-40B4-BE49-F238E27FC236}">
                <a16:creationId xmlns:a16="http://schemas.microsoft.com/office/drawing/2014/main" id="{E1791E85-2309-47C7-0544-920FBD4E67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999" y="5632272"/>
            <a:ext cx="1905000" cy="635000"/>
          </a:xfrm>
          <a:prstGeom prst="rect">
            <a:avLst/>
          </a:prstGeom>
        </p:spPr>
      </p:pic>
      <p:pic>
        <p:nvPicPr>
          <p:cNvPr id="5" name="Obraz 4" descr="Obraz zawierający tekst, Czcionka, zrzut ekranu, logo&#10;&#10;Opis wygenerowany automatycznie">
            <a:extLst>
              <a:ext uri="{FF2B5EF4-FFF2-40B4-BE49-F238E27FC236}">
                <a16:creationId xmlns:a16="http://schemas.microsoft.com/office/drawing/2014/main" id="{A49933C8-2734-CB4E-66B7-700018F2DB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1829" y="5405752"/>
            <a:ext cx="2193539" cy="1088041"/>
          </a:xfrm>
          <a:prstGeom prst="rect">
            <a:avLst/>
          </a:prstGeom>
        </p:spPr>
      </p:pic>
      <p:pic>
        <p:nvPicPr>
          <p:cNvPr id="6" name="Obraz 5" descr="Obraz zawierający tekst, Czcionka, logo, Grafika&#10;&#10;Opis wygenerowany automatycznie">
            <a:extLst>
              <a:ext uri="{FF2B5EF4-FFF2-40B4-BE49-F238E27FC236}">
                <a16:creationId xmlns:a16="http://schemas.microsoft.com/office/drawing/2014/main" id="{D0404804-A2A4-F4EB-8E7E-9396511F03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8199" y="5367172"/>
            <a:ext cx="1199800" cy="89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9033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9E37CB2-C6E7-CE4C-1D85-2BFBA87C9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Wykaz źródeł i polecanej literatury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64F2877-3B83-B371-72C6-8A94563756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pl-PL" sz="1400" dirty="0"/>
              <a:t>M. </a:t>
            </a:r>
            <a:r>
              <a:rPr lang="pl-PL" sz="1400" dirty="0" err="1"/>
              <a:t>Balwicka-Szczyrba</a:t>
            </a:r>
            <a:r>
              <a:rPr lang="pl-PL" sz="1400" dirty="0"/>
              <a:t>, J. </a:t>
            </a:r>
            <a:r>
              <a:rPr lang="pl-PL" sz="1400" dirty="0" err="1"/>
              <a:t>Kruczalak</a:t>
            </a:r>
            <a:r>
              <a:rPr lang="pl-PL" sz="1400" dirty="0"/>
              <a:t>-Jankowska, Dobre praktyki na studiach prawniczych, Gdańsk 2021</a:t>
            </a:r>
          </a:p>
          <a:p>
            <a:endParaRPr lang="pl-PL" sz="1400" dirty="0"/>
          </a:p>
          <a:p>
            <a:r>
              <a:rPr lang="pl-PL" sz="1400" dirty="0" err="1"/>
              <a:t>https</a:t>
            </a:r>
            <a:r>
              <a:rPr lang="pl-PL" sz="1400" dirty="0"/>
              <a:t>://</a:t>
            </a:r>
            <a:r>
              <a:rPr lang="pl-PL" sz="1400" dirty="0" err="1"/>
              <a:t>contelia.com</a:t>
            </a:r>
            <a:r>
              <a:rPr lang="pl-PL" sz="1400" dirty="0"/>
              <a:t>/21-zasad-prostego-jezyka/</a:t>
            </a:r>
          </a:p>
          <a:p>
            <a:endParaRPr lang="pl-PL" sz="1400" dirty="0"/>
          </a:p>
          <a:p>
            <a:r>
              <a:rPr lang="pl-PL" sz="1400" dirty="0" err="1"/>
              <a:t>https</a:t>
            </a:r>
            <a:r>
              <a:rPr lang="pl-PL" sz="1400" dirty="0"/>
              <a:t>://</a:t>
            </a:r>
            <a:r>
              <a:rPr lang="pl-PL" sz="1400" dirty="0" err="1"/>
              <a:t>www.llidero.com</a:t>
            </a:r>
            <a:r>
              <a:rPr lang="pl-PL" sz="1400" dirty="0"/>
              <a:t>/blog/7-zasad-prostego-jezyka-ktore-mozesz-wykorzystac-w-pracy-i-na-co-dzien</a:t>
            </a:r>
          </a:p>
          <a:p>
            <a:endParaRPr lang="pl-PL" sz="1400" dirty="0"/>
          </a:p>
          <a:p>
            <a:r>
              <a:rPr lang="pl-PL" sz="1400" dirty="0" err="1"/>
              <a:t>https</a:t>
            </a:r>
            <a:r>
              <a:rPr lang="pl-PL" sz="1400" dirty="0"/>
              <a:t>://</a:t>
            </a:r>
            <a:r>
              <a:rPr lang="pl-PL" sz="1400" dirty="0" err="1"/>
              <a:t>www.gov.pl</a:t>
            </a:r>
            <a:r>
              <a:rPr lang="pl-PL" sz="1400" dirty="0"/>
              <a:t>/web/</a:t>
            </a:r>
            <a:r>
              <a:rPr lang="pl-PL" sz="1400" dirty="0" err="1"/>
              <a:t>sluzbacywilna</a:t>
            </a:r>
            <a:r>
              <a:rPr lang="pl-PL" sz="1400" dirty="0"/>
              <a:t>/prosty-</a:t>
            </a:r>
            <a:r>
              <a:rPr lang="pl-PL" sz="1400" dirty="0" err="1"/>
              <a:t>jezyk</a:t>
            </a:r>
            <a:endParaRPr lang="pl-PL" sz="1400" dirty="0"/>
          </a:p>
          <a:p>
            <a:endParaRPr lang="pl-PL" sz="1400" dirty="0"/>
          </a:p>
          <a:p>
            <a:r>
              <a:rPr lang="pl-PL" sz="1400" dirty="0" err="1"/>
              <a:t>https</a:t>
            </a:r>
            <a:r>
              <a:rPr lang="pl-PL" sz="1400" dirty="0"/>
              <a:t>://</a:t>
            </a:r>
            <a:r>
              <a:rPr lang="pl-PL" sz="1400" dirty="0" err="1"/>
              <a:t>www.mobeedick.com</a:t>
            </a:r>
            <a:r>
              <a:rPr lang="pl-PL" sz="1400" dirty="0"/>
              <a:t>/blog/prosty-</a:t>
            </a:r>
            <a:r>
              <a:rPr lang="pl-PL" sz="1400" dirty="0" err="1"/>
              <a:t>jezyk</a:t>
            </a:r>
            <a:r>
              <a:rPr lang="pl-PL" sz="1400" dirty="0"/>
              <a:t>-zasady</a:t>
            </a:r>
          </a:p>
          <a:p>
            <a:endParaRPr lang="pl-PL" sz="1400" dirty="0"/>
          </a:p>
          <a:p>
            <a:r>
              <a:rPr lang="pl-PL" sz="1400" dirty="0" err="1"/>
              <a:t>https</a:t>
            </a:r>
            <a:r>
              <a:rPr lang="pl-PL" sz="1400" dirty="0"/>
              <a:t>://</a:t>
            </a:r>
            <a:r>
              <a:rPr lang="pl-PL" sz="1400" dirty="0" err="1"/>
              <a:t>www.gov.pl</a:t>
            </a:r>
            <a:r>
              <a:rPr lang="pl-PL" sz="1400" dirty="0"/>
              <a:t>/web/cyfryzacja-badania-i-projektowanie/proste-jak-</a:t>
            </a:r>
            <a:r>
              <a:rPr lang="pl-PL" sz="1400" dirty="0" err="1"/>
              <a:t>jezyk</a:t>
            </a:r>
            <a:endParaRPr lang="pl-PL" sz="1400" dirty="0"/>
          </a:p>
          <a:p>
            <a:endParaRPr lang="pl-PL" sz="1400" dirty="0"/>
          </a:p>
        </p:txBody>
      </p:sp>
      <p:pic>
        <p:nvPicPr>
          <p:cNvPr id="4" name="Obraz 3" descr="Obraz zawierający Czcionka, Grafika, zrzut ekranu, tekst&#10;&#10;Opis wygenerowany automatycznie">
            <a:extLst>
              <a:ext uri="{FF2B5EF4-FFF2-40B4-BE49-F238E27FC236}">
                <a16:creationId xmlns:a16="http://schemas.microsoft.com/office/drawing/2014/main" id="{82B59AD7-4C41-B3A0-F090-97649B4092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999" y="5632272"/>
            <a:ext cx="1905000" cy="635000"/>
          </a:xfrm>
          <a:prstGeom prst="rect">
            <a:avLst/>
          </a:prstGeom>
        </p:spPr>
      </p:pic>
      <p:pic>
        <p:nvPicPr>
          <p:cNvPr id="5" name="Obraz 4" descr="Obraz zawierający tekst, Czcionka, zrzut ekranu, logo&#10;&#10;Opis wygenerowany automatycznie">
            <a:extLst>
              <a:ext uri="{FF2B5EF4-FFF2-40B4-BE49-F238E27FC236}">
                <a16:creationId xmlns:a16="http://schemas.microsoft.com/office/drawing/2014/main" id="{E2CEBEEB-01D6-30EA-F4C0-EA5953707D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1829" y="5405752"/>
            <a:ext cx="2193539" cy="1088041"/>
          </a:xfrm>
          <a:prstGeom prst="rect">
            <a:avLst/>
          </a:prstGeom>
        </p:spPr>
      </p:pic>
      <p:pic>
        <p:nvPicPr>
          <p:cNvPr id="6" name="Obraz 5" descr="Obraz zawierający tekst, Czcionka, logo, Grafika&#10;&#10;Opis wygenerowany automatycznie">
            <a:extLst>
              <a:ext uri="{FF2B5EF4-FFF2-40B4-BE49-F238E27FC236}">
                <a16:creationId xmlns:a16="http://schemas.microsoft.com/office/drawing/2014/main" id="{1BB99528-4451-B8C7-84A4-11DC5021D0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8199" y="5367172"/>
            <a:ext cx="1199800" cy="89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2450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9E37CB2-C6E7-CE4C-1D85-2BFBA87C9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„Znaki mowy” – Zygmunt Ziembiński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64F2877-3B83-B371-72C6-8A94563756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/>
              <a:t>„Znaki mowy są tworzywem w pracy prawnika, jak metal tworzywem konstruktora maszyn. Różnica jednak polega na tym, że konstruktor maszyn zmuszony jest do nader starannego zaznajomienia się z właściwościami tworzywa, nad którym pracuje, gdy tymczasem wiedza prawnika o języku, w którym się w swojej pracy posługuje, jest na ogół nader uboga”.</a:t>
            </a:r>
          </a:p>
          <a:p>
            <a:endParaRPr lang="pl-PL" dirty="0"/>
          </a:p>
          <a:p>
            <a:r>
              <a:rPr lang="pl-PL" sz="1300" dirty="0"/>
              <a:t>Z. Ziembiński, Logiczne podstawy prawoznawstwa. Wybrane zagadnienia, Warszawa 1966, cyt. za: K. </a:t>
            </a:r>
            <a:r>
              <a:rPr lang="pl-PL" sz="1300" dirty="0" err="1"/>
              <a:t>Zeidler</a:t>
            </a:r>
            <a:r>
              <a:rPr lang="pl-PL" sz="1300" dirty="0"/>
              <a:t>, Notatki o uniwersyteckich studiach prawniczych, [w:] dobre praktyki w nauczaniu na studiach prawniczych, red. M. </a:t>
            </a:r>
            <a:r>
              <a:rPr lang="pl-PL" sz="1300" dirty="0" err="1"/>
              <a:t>Balwicka-Szczyrba</a:t>
            </a:r>
            <a:r>
              <a:rPr lang="pl-PL" sz="1300" dirty="0"/>
              <a:t>, J. </a:t>
            </a:r>
            <a:r>
              <a:rPr lang="pl-PL" sz="1300" dirty="0" err="1"/>
              <a:t>Kruczalak</a:t>
            </a:r>
            <a:r>
              <a:rPr lang="pl-PL" sz="1300" dirty="0"/>
              <a:t>-Jankowska, Gdańsk 2021</a:t>
            </a:r>
          </a:p>
        </p:txBody>
      </p:sp>
      <p:pic>
        <p:nvPicPr>
          <p:cNvPr id="4" name="Obraz 3" descr="Obraz zawierający Czcionka, Grafika, zrzut ekranu, tekst&#10;&#10;Opis wygenerowany automatycznie">
            <a:extLst>
              <a:ext uri="{FF2B5EF4-FFF2-40B4-BE49-F238E27FC236}">
                <a16:creationId xmlns:a16="http://schemas.microsoft.com/office/drawing/2014/main" id="{82B59AD7-4C41-B3A0-F090-97649B4092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999" y="5632272"/>
            <a:ext cx="1905000" cy="635000"/>
          </a:xfrm>
          <a:prstGeom prst="rect">
            <a:avLst/>
          </a:prstGeom>
        </p:spPr>
      </p:pic>
      <p:pic>
        <p:nvPicPr>
          <p:cNvPr id="5" name="Obraz 4" descr="Obraz zawierający tekst, Czcionka, zrzut ekranu, logo&#10;&#10;Opis wygenerowany automatycznie">
            <a:extLst>
              <a:ext uri="{FF2B5EF4-FFF2-40B4-BE49-F238E27FC236}">
                <a16:creationId xmlns:a16="http://schemas.microsoft.com/office/drawing/2014/main" id="{E2CEBEEB-01D6-30EA-F4C0-EA5953707D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1829" y="5405752"/>
            <a:ext cx="2193539" cy="1088041"/>
          </a:xfrm>
          <a:prstGeom prst="rect">
            <a:avLst/>
          </a:prstGeom>
        </p:spPr>
      </p:pic>
      <p:pic>
        <p:nvPicPr>
          <p:cNvPr id="6" name="Obraz 5" descr="Obraz zawierający tekst, Czcionka, logo, Grafika&#10;&#10;Opis wygenerowany automatycznie">
            <a:extLst>
              <a:ext uri="{FF2B5EF4-FFF2-40B4-BE49-F238E27FC236}">
                <a16:creationId xmlns:a16="http://schemas.microsoft.com/office/drawing/2014/main" id="{1BB99528-4451-B8C7-84A4-11DC5021D0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8199" y="5367172"/>
            <a:ext cx="1199800" cy="89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1342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9E37CB2-C6E7-CE4C-1D85-2BFBA87C9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Zainteresowanie wiedzą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64F2877-3B83-B371-72C6-8A94563756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Humanizm w studiach prawniczych?</a:t>
            </a:r>
          </a:p>
          <a:p>
            <a:endParaRPr lang="pl-PL" dirty="0"/>
          </a:p>
          <a:p>
            <a:r>
              <a:rPr lang="pl-PL" dirty="0"/>
              <a:t>Prawo: sztuka czy rzemiosło?</a:t>
            </a:r>
          </a:p>
        </p:txBody>
      </p:sp>
      <p:pic>
        <p:nvPicPr>
          <p:cNvPr id="4" name="Obraz 3" descr="Obraz zawierający Czcionka, Grafika, zrzut ekranu, tekst&#10;&#10;Opis wygenerowany automatycznie">
            <a:extLst>
              <a:ext uri="{FF2B5EF4-FFF2-40B4-BE49-F238E27FC236}">
                <a16:creationId xmlns:a16="http://schemas.microsoft.com/office/drawing/2014/main" id="{82B59AD7-4C41-B3A0-F090-97649B4092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999" y="5632272"/>
            <a:ext cx="1905000" cy="635000"/>
          </a:xfrm>
          <a:prstGeom prst="rect">
            <a:avLst/>
          </a:prstGeom>
        </p:spPr>
      </p:pic>
      <p:pic>
        <p:nvPicPr>
          <p:cNvPr id="5" name="Obraz 4" descr="Obraz zawierający tekst, Czcionka, zrzut ekranu, logo&#10;&#10;Opis wygenerowany automatycznie">
            <a:extLst>
              <a:ext uri="{FF2B5EF4-FFF2-40B4-BE49-F238E27FC236}">
                <a16:creationId xmlns:a16="http://schemas.microsoft.com/office/drawing/2014/main" id="{E2CEBEEB-01D6-30EA-F4C0-EA5953707D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1829" y="5405752"/>
            <a:ext cx="2193539" cy="1088041"/>
          </a:xfrm>
          <a:prstGeom prst="rect">
            <a:avLst/>
          </a:prstGeom>
        </p:spPr>
      </p:pic>
      <p:pic>
        <p:nvPicPr>
          <p:cNvPr id="6" name="Obraz 5" descr="Obraz zawierający tekst, Czcionka, logo, Grafika&#10;&#10;Opis wygenerowany automatycznie">
            <a:extLst>
              <a:ext uri="{FF2B5EF4-FFF2-40B4-BE49-F238E27FC236}">
                <a16:creationId xmlns:a16="http://schemas.microsoft.com/office/drawing/2014/main" id="{1BB99528-4451-B8C7-84A4-11DC5021D0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8199" y="5367172"/>
            <a:ext cx="1199800" cy="89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5306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9E37CB2-C6E7-CE4C-1D85-2BFBA87C9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Niech wykład nie będzie monologiem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64F2877-3B83-B371-72C6-8A94563756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/>
              <a:t>Angażowanie studentów podczas wykładu</a:t>
            </a:r>
          </a:p>
          <a:p>
            <a:r>
              <a:rPr lang="pl-PL" dirty="0"/>
              <a:t>Nauka wystąpień publicznych</a:t>
            </a:r>
          </a:p>
          <a:p>
            <a:r>
              <a:rPr lang="pl-PL" dirty="0"/>
              <a:t>Zastanów się – przedyskutuj – podziel się</a:t>
            </a:r>
          </a:p>
          <a:p>
            <a:endParaRPr lang="pl-PL" dirty="0"/>
          </a:p>
        </p:txBody>
      </p:sp>
      <p:pic>
        <p:nvPicPr>
          <p:cNvPr id="4" name="Obraz 3" descr="Obraz zawierający Czcionka, Grafika, zrzut ekranu, tekst&#10;&#10;Opis wygenerowany automatycznie">
            <a:extLst>
              <a:ext uri="{FF2B5EF4-FFF2-40B4-BE49-F238E27FC236}">
                <a16:creationId xmlns:a16="http://schemas.microsoft.com/office/drawing/2014/main" id="{82B59AD7-4C41-B3A0-F090-97649B4092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999" y="5632272"/>
            <a:ext cx="1905000" cy="635000"/>
          </a:xfrm>
          <a:prstGeom prst="rect">
            <a:avLst/>
          </a:prstGeom>
        </p:spPr>
      </p:pic>
      <p:pic>
        <p:nvPicPr>
          <p:cNvPr id="5" name="Obraz 4" descr="Obraz zawierający tekst, Czcionka, zrzut ekranu, logo&#10;&#10;Opis wygenerowany automatycznie">
            <a:extLst>
              <a:ext uri="{FF2B5EF4-FFF2-40B4-BE49-F238E27FC236}">
                <a16:creationId xmlns:a16="http://schemas.microsoft.com/office/drawing/2014/main" id="{E2CEBEEB-01D6-30EA-F4C0-EA5953707D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1829" y="5405752"/>
            <a:ext cx="2193539" cy="1088041"/>
          </a:xfrm>
          <a:prstGeom prst="rect">
            <a:avLst/>
          </a:prstGeom>
        </p:spPr>
      </p:pic>
      <p:pic>
        <p:nvPicPr>
          <p:cNvPr id="6" name="Obraz 5" descr="Obraz zawierający tekst, Czcionka, logo, Grafika&#10;&#10;Opis wygenerowany automatycznie">
            <a:extLst>
              <a:ext uri="{FF2B5EF4-FFF2-40B4-BE49-F238E27FC236}">
                <a16:creationId xmlns:a16="http://schemas.microsoft.com/office/drawing/2014/main" id="{1BB99528-4451-B8C7-84A4-11DC5021D0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8199" y="5367172"/>
            <a:ext cx="1199800" cy="89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5380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9E37CB2-C6E7-CE4C-1D85-2BFBA87C9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Nakierowanie na uzyskiwanie kompetencji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64F2877-3B83-B371-72C6-8A94563756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Umożliwienie nabycia umiejętności dyskusji</a:t>
            </a:r>
          </a:p>
          <a:p>
            <a:endParaRPr lang="pl-PL" dirty="0"/>
          </a:p>
          <a:p>
            <a:r>
              <a:rPr lang="pl-PL" dirty="0"/>
              <a:t>Umożliwienie nabycia kompetencji formułowania wypowiedzi pisemnych - zarówno w pismach formalnych jak i nieformalnych.</a:t>
            </a:r>
          </a:p>
          <a:p>
            <a:endParaRPr lang="pl-PL" dirty="0"/>
          </a:p>
          <a:p>
            <a:r>
              <a:rPr lang="pl-PL" dirty="0"/>
              <a:t>Praca na materiałach źródłowych</a:t>
            </a:r>
          </a:p>
        </p:txBody>
      </p:sp>
      <p:pic>
        <p:nvPicPr>
          <p:cNvPr id="4" name="Obraz 3" descr="Obraz zawierający Czcionka, Grafika, zrzut ekranu, tekst&#10;&#10;Opis wygenerowany automatycznie">
            <a:extLst>
              <a:ext uri="{FF2B5EF4-FFF2-40B4-BE49-F238E27FC236}">
                <a16:creationId xmlns:a16="http://schemas.microsoft.com/office/drawing/2014/main" id="{82B59AD7-4C41-B3A0-F090-97649B4092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999" y="5632272"/>
            <a:ext cx="1905000" cy="635000"/>
          </a:xfrm>
          <a:prstGeom prst="rect">
            <a:avLst/>
          </a:prstGeom>
        </p:spPr>
      </p:pic>
      <p:pic>
        <p:nvPicPr>
          <p:cNvPr id="5" name="Obraz 4" descr="Obraz zawierający tekst, Czcionka, zrzut ekranu, logo&#10;&#10;Opis wygenerowany automatycznie">
            <a:extLst>
              <a:ext uri="{FF2B5EF4-FFF2-40B4-BE49-F238E27FC236}">
                <a16:creationId xmlns:a16="http://schemas.microsoft.com/office/drawing/2014/main" id="{E2CEBEEB-01D6-30EA-F4C0-EA5953707D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1829" y="5405752"/>
            <a:ext cx="2193539" cy="1088041"/>
          </a:xfrm>
          <a:prstGeom prst="rect">
            <a:avLst/>
          </a:prstGeom>
        </p:spPr>
      </p:pic>
      <p:pic>
        <p:nvPicPr>
          <p:cNvPr id="6" name="Obraz 5" descr="Obraz zawierający tekst, Czcionka, logo, Grafika&#10;&#10;Opis wygenerowany automatycznie">
            <a:extLst>
              <a:ext uri="{FF2B5EF4-FFF2-40B4-BE49-F238E27FC236}">
                <a16:creationId xmlns:a16="http://schemas.microsoft.com/office/drawing/2014/main" id="{1BB99528-4451-B8C7-84A4-11DC5021D0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8199" y="5367172"/>
            <a:ext cx="1199800" cy="89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4919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9E37CB2-C6E7-CE4C-1D85-2BFBA87C9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Zmiana dydaktyki pamięci na dydaktykę myślenia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64F2877-3B83-B371-72C6-8A94563756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Zbigniew Pietrasiński </a:t>
            </a:r>
          </a:p>
          <a:p>
            <a:endParaRPr lang="pl-PL" dirty="0"/>
          </a:p>
          <a:p>
            <a:r>
              <a:rPr lang="pl-PL" dirty="0"/>
              <a:t>Tomasz Snarski: wykorzystanie literatury w dydaktyce prawa (wł. Prawa karnego)</a:t>
            </a:r>
          </a:p>
          <a:p>
            <a:endParaRPr lang="pl-PL" dirty="0"/>
          </a:p>
          <a:p>
            <a:r>
              <a:rPr lang="pl-PL" dirty="0"/>
              <a:t>Analiza sytuacji prawnej, analiza stosowanego słownictwa, analiza toczącego się postępowania</a:t>
            </a:r>
          </a:p>
        </p:txBody>
      </p:sp>
      <p:pic>
        <p:nvPicPr>
          <p:cNvPr id="4" name="Obraz 3" descr="Obraz zawierający Czcionka, Grafika, zrzut ekranu, tekst&#10;&#10;Opis wygenerowany automatycznie">
            <a:extLst>
              <a:ext uri="{FF2B5EF4-FFF2-40B4-BE49-F238E27FC236}">
                <a16:creationId xmlns:a16="http://schemas.microsoft.com/office/drawing/2014/main" id="{82B59AD7-4C41-B3A0-F090-97649B4092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999" y="5632272"/>
            <a:ext cx="1905000" cy="635000"/>
          </a:xfrm>
          <a:prstGeom prst="rect">
            <a:avLst/>
          </a:prstGeom>
        </p:spPr>
      </p:pic>
      <p:pic>
        <p:nvPicPr>
          <p:cNvPr id="5" name="Obraz 4" descr="Obraz zawierający tekst, Czcionka, zrzut ekranu, logo&#10;&#10;Opis wygenerowany automatycznie">
            <a:extLst>
              <a:ext uri="{FF2B5EF4-FFF2-40B4-BE49-F238E27FC236}">
                <a16:creationId xmlns:a16="http://schemas.microsoft.com/office/drawing/2014/main" id="{E2CEBEEB-01D6-30EA-F4C0-EA5953707D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1829" y="5405752"/>
            <a:ext cx="2193539" cy="1088041"/>
          </a:xfrm>
          <a:prstGeom prst="rect">
            <a:avLst/>
          </a:prstGeom>
        </p:spPr>
      </p:pic>
      <p:pic>
        <p:nvPicPr>
          <p:cNvPr id="6" name="Obraz 5" descr="Obraz zawierający tekst, Czcionka, logo, Grafika&#10;&#10;Opis wygenerowany automatycznie">
            <a:extLst>
              <a:ext uri="{FF2B5EF4-FFF2-40B4-BE49-F238E27FC236}">
                <a16:creationId xmlns:a16="http://schemas.microsoft.com/office/drawing/2014/main" id="{1BB99528-4451-B8C7-84A4-11DC5021D0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8199" y="5367172"/>
            <a:ext cx="1199800" cy="89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4845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9E37CB2-C6E7-CE4C-1D85-2BFBA87C9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Książki jako podstawa do zawodu prawnika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64F2877-3B83-B371-72C6-8A94563756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/>
              <a:t>Lektura wzbogaca słownictwo</a:t>
            </a:r>
          </a:p>
          <a:p>
            <a:endParaRPr lang="pl-PL" dirty="0"/>
          </a:p>
          <a:p>
            <a:r>
              <a:rPr lang="pl-PL" dirty="0"/>
              <a:t>Wzbogaca wyobraźnię</a:t>
            </a:r>
          </a:p>
          <a:p>
            <a:endParaRPr lang="pl-PL" dirty="0"/>
          </a:p>
          <a:p>
            <a:r>
              <a:rPr lang="pl-PL" dirty="0"/>
              <a:t>Tomasz Snarski: „Pedagogika literatury”.</a:t>
            </a:r>
          </a:p>
          <a:p>
            <a:endParaRPr lang="pl-PL" dirty="0"/>
          </a:p>
          <a:p>
            <a:r>
              <a:rPr lang="pl-PL" sz="1600" dirty="0"/>
              <a:t>T. Snarski, Pomiędzy książkami a prawem karnym, czyli o wykorzystaniu literatury w dydaktyce nauk penalnych, [w:] dobre praktyki w nauczaniu na studiach prawniczych, red. M. </a:t>
            </a:r>
            <a:r>
              <a:rPr lang="pl-PL" sz="1600" dirty="0" err="1"/>
              <a:t>Balwicka-Szczyrba</a:t>
            </a:r>
            <a:r>
              <a:rPr lang="pl-PL" sz="1600" dirty="0"/>
              <a:t>, J. </a:t>
            </a:r>
            <a:r>
              <a:rPr lang="pl-PL" sz="1600" dirty="0" err="1"/>
              <a:t>Kruczalak</a:t>
            </a:r>
            <a:r>
              <a:rPr lang="pl-PL" sz="1600" dirty="0"/>
              <a:t>-Jankowska, Gdańsk 2021</a:t>
            </a:r>
          </a:p>
        </p:txBody>
      </p:sp>
      <p:pic>
        <p:nvPicPr>
          <p:cNvPr id="4" name="Obraz 3" descr="Obraz zawierający Czcionka, Grafika, zrzut ekranu, tekst&#10;&#10;Opis wygenerowany automatycznie">
            <a:extLst>
              <a:ext uri="{FF2B5EF4-FFF2-40B4-BE49-F238E27FC236}">
                <a16:creationId xmlns:a16="http://schemas.microsoft.com/office/drawing/2014/main" id="{82B59AD7-4C41-B3A0-F090-97649B4092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999" y="5632272"/>
            <a:ext cx="1905000" cy="635000"/>
          </a:xfrm>
          <a:prstGeom prst="rect">
            <a:avLst/>
          </a:prstGeom>
        </p:spPr>
      </p:pic>
      <p:pic>
        <p:nvPicPr>
          <p:cNvPr id="5" name="Obraz 4" descr="Obraz zawierający tekst, Czcionka, zrzut ekranu, logo&#10;&#10;Opis wygenerowany automatycznie">
            <a:extLst>
              <a:ext uri="{FF2B5EF4-FFF2-40B4-BE49-F238E27FC236}">
                <a16:creationId xmlns:a16="http://schemas.microsoft.com/office/drawing/2014/main" id="{E2CEBEEB-01D6-30EA-F4C0-EA5953707D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1829" y="5405752"/>
            <a:ext cx="2193539" cy="1088041"/>
          </a:xfrm>
          <a:prstGeom prst="rect">
            <a:avLst/>
          </a:prstGeom>
        </p:spPr>
      </p:pic>
      <p:pic>
        <p:nvPicPr>
          <p:cNvPr id="6" name="Obraz 5" descr="Obraz zawierający tekst, Czcionka, logo, Grafika&#10;&#10;Opis wygenerowany automatycznie">
            <a:extLst>
              <a:ext uri="{FF2B5EF4-FFF2-40B4-BE49-F238E27FC236}">
                <a16:creationId xmlns:a16="http://schemas.microsoft.com/office/drawing/2014/main" id="{1BB99528-4451-B8C7-84A4-11DC5021D0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8199" y="5367172"/>
            <a:ext cx="1199800" cy="89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3645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9E37CB2-C6E7-CE4C-1D85-2BFBA87C9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Tutoring akademicki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64F2877-3B83-B371-72C6-8A94563756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8434"/>
            <a:ext cx="10515600" cy="4351338"/>
          </a:xfrm>
        </p:spPr>
        <p:txBody>
          <a:bodyPr>
            <a:normAutofit/>
          </a:bodyPr>
          <a:lstStyle/>
          <a:p>
            <a:r>
              <a:rPr lang="pl-PL" sz="1600" dirty="0"/>
              <a:t>Cykl spotkań</a:t>
            </a:r>
          </a:p>
          <a:p>
            <a:endParaRPr lang="pl-PL" sz="1600" dirty="0"/>
          </a:p>
          <a:p>
            <a:r>
              <a:rPr lang="pl-PL" sz="1600" dirty="0"/>
              <a:t>Osiągnięcie zaplanowanego celu</a:t>
            </a:r>
          </a:p>
          <a:p>
            <a:endParaRPr lang="pl-PL" sz="1600" dirty="0"/>
          </a:p>
          <a:p>
            <a:r>
              <a:rPr lang="pl-PL" sz="1600" dirty="0"/>
              <a:t>Prowadzenie studenta/ słuchacza</a:t>
            </a:r>
          </a:p>
          <a:p>
            <a:endParaRPr lang="pl-PL" sz="1600" dirty="0"/>
          </a:p>
          <a:p>
            <a:r>
              <a:rPr lang="pl-PL" sz="1600" dirty="0"/>
              <a:t>Korzystanie z doświadczenia tutora</a:t>
            </a:r>
          </a:p>
          <a:p>
            <a:endParaRPr lang="pl-PL" sz="1600" dirty="0"/>
          </a:p>
          <a:p>
            <a:r>
              <a:rPr lang="pl-PL" sz="1600" dirty="0"/>
              <a:t>Zapewnienie indywidualnego wsparcia</a:t>
            </a:r>
          </a:p>
          <a:p>
            <a:endParaRPr lang="pl-PL" sz="1600" dirty="0"/>
          </a:p>
          <a:p>
            <a:r>
              <a:rPr lang="pl-PL" sz="1200" dirty="0"/>
              <a:t>M. </a:t>
            </a:r>
            <a:r>
              <a:rPr lang="pl-PL" sz="1200" dirty="0" err="1"/>
              <a:t>Balwicka-Szczyrba</a:t>
            </a:r>
            <a:r>
              <a:rPr lang="pl-PL" sz="1200" dirty="0"/>
              <a:t>, Tutoring akademicki [w:] dobre praktyki w nauczaniu na studiach prawniczych, red. M. </a:t>
            </a:r>
            <a:r>
              <a:rPr lang="pl-PL" sz="1200" dirty="0" err="1"/>
              <a:t>Balwicka-Szczyrba</a:t>
            </a:r>
            <a:r>
              <a:rPr lang="pl-PL" sz="1200" dirty="0"/>
              <a:t>, J. </a:t>
            </a:r>
            <a:r>
              <a:rPr lang="pl-PL" sz="1200" dirty="0" err="1"/>
              <a:t>Kruczalak</a:t>
            </a:r>
            <a:r>
              <a:rPr lang="pl-PL" sz="1200" dirty="0"/>
              <a:t>-Jankowska, Gdańsk 2021</a:t>
            </a:r>
          </a:p>
          <a:p>
            <a:endParaRPr lang="pl-PL" sz="1600" dirty="0"/>
          </a:p>
        </p:txBody>
      </p:sp>
      <p:pic>
        <p:nvPicPr>
          <p:cNvPr id="4" name="Obraz 3" descr="Obraz zawierający Czcionka, Grafika, zrzut ekranu, tekst&#10;&#10;Opis wygenerowany automatycznie">
            <a:extLst>
              <a:ext uri="{FF2B5EF4-FFF2-40B4-BE49-F238E27FC236}">
                <a16:creationId xmlns:a16="http://schemas.microsoft.com/office/drawing/2014/main" id="{82B59AD7-4C41-B3A0-F090-97649B4092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999" y="5632272"/>
            <a:ext cx="1905000" cy="635000"/>
          </a:xfrm>
          <a:prstGeom prst="rect">
            <a:avLst/>
          </a:prstGeom>
        </p:spPr>
      </p:pic>
      <p:pic>
        <p:nvPicPr>
          <p:cNvPr id="5" name="Obraz 4" descr="Obraz zawierający tekst, Czcionka, zrzut ekranu, logo&#10;&#10;Opis wygenerowany automatycznie">
            <a:extLst>
              <a:ext uri="{FF2B5EF4-FFF2-40B4-BE49-F238E27FC236}">
                <a16:creationId xmlns:a16="http://schemas.microsoft.com/office/drawing/2014/main" id="{E2CEBEEB-01D6-30EA-F4C0-EA5953707D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1829" y="5405752"/>
            <a:ext cx="2193539" cy="1088041"/>
          </a:xfrm>
          <a:prstGeom prst="rect">
            <a:avLst/>
          </a:prstGeom>
        </p:spPr>
      </p:pic>
      <p:pic>
        <p:nvPicPr>
          <p:cNvPr id="6" name="Obraz 5" descr="Obraz zawierający tekst, Czcionka, logo, Grafika&#10;&#10;Opis wygenerowany automatycznie">
            <a:extLst>
              <a:ext uri="{FF2B5EF4-FFF2-40B4-BE49-F238E27FC236}">
                <a16:creationId xmlns:a16="http://schemas.microsoft.com/office/drawing/2014/main" id="{1BB99528-4451-B8C7-84A4-11DC5021D0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8199" y="5367172"/>
            <a:ext cx="1199800" cy="89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270583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1005</TotalTime>
  <Words>816</Words>
  <Application>Microsoft Macintosh PowerPoint</Application>
  <PresentationFormat>Panoramiczny</PresentationFormat>
  <Paragraphs>139</Paragraphs>
  <Slides>20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20</vt:i4>
      </vt:variant>
    </vt:vector>
  </HeadingPairs>
  <TitlesOfParts>
    <vt:vector size="25" baseType="lpstr">
      <vt:lpstr>Arial</vt:lpstr>
      <vt:lpstr>Arial Narrow</vt:lpstr>
      <vt:lpstr>Calibri</vt:lpstr>
      <vt:lpstr>Calibri Light</vt:lpstr>
      <vt:lpstr>Motyw pakietu Office</vt:lpstr>
      <vt:lpstr>Jakich metod użyć do uczenia prostego języka prawniczego?</vt:lpstr>
      <vt:lpstr>Wprowadzenie</vt:lpstr>
      <vt:lpstr>„Znaki mowy” – Zygmunt Ziembiński</vt:lpstr>
      <vt:lpstr>Zainteresowanie wiedzą</vt:lpstr>
      <vt:lpstr>Niech wykład nie będzie monologiem</vt:lpstr>
      <vt:lpstr>Nakierowanie na uzyskiwanie kompetencji</vt:lpstr>
      <vt:lpstr>Zmiana dydaktyki pamięci na dydaktykę myślenia</vt:lpstr>
      <vt:lpstr>Książki jako podstawa do zawodu prawnika</vt:lpstr>
      <vt:lpstr>Tutoring akademicki</vt:lpstr>
      <vt:lpstr>Esej tutorski</vt:lpstr>
      <vt:lpstr>Cechy eseju tutorskiego</vt:lpstr>
      <vt:lpstr>Debaty oksfordzkie</vt:lpstr>
      <vt:lpstr>Symulacja rozprawy</vt:lpstr>
      <vt:lpstr>Co mogę zrobić samodzielnie?</vt:lpstr>
      <vt:lpstr>Glosa</vt:lpstr>
      <vt:lpstr>Opinia prawna</vt:lpstr>
      <vt:lpstr>Uczestnictwo w rozprawach</vt:lpstr>
      <vt:lpstr>Poziomy upraszczania tekstu prawniczego</vt:lpstr>
      <vt:lpstr>Zasady uproszczenia języka prawniczego</vt:lpstr>
      <vt:lpstr>Wykaz źródeł i polecanej literatury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Język prawny a język prawniczy</dc:title>
  <dc:creator>Kamil Stępniak</dc:creator>
  <cp:lastModifiedBy>Kamil Stępniak</cp:lastModifiedBy>
  <cp:revision>9</cp:revision>
  <dcterms:created xsi:type="dcterms:W3CDTF">2023-12-13T13:38:41Z</dcterms:created>
  <dcterms:modified xsi:type="dcterms:W3CDTF">2023-12-15T14:46:11Z</dcterms:modified>
</cp:coreProperties>
</file>