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7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CDC162-7FCE-E438-B4B8-98CB8A64F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7A60F94-65FC-9728-C010-C2966D3EA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98CD8E-D775-6DF0-ED5C-6DBEB455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DE11E9-B65F-C70A-28C9-9EBAFF66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5AA942-DA71-5AA6-A7EB-044A09BE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0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7AEF2C-69EC-05A7-F1BE-3DEF515F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B8FAA23-94BC-5C8C-B733-3169D5327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C6E878-F961-0E0B-A0E7-4594C93F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4368B3-E2F0-9F1E-D902-01D59B8E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05C8F1-3D63-C204-8FEC-F73CE5B3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63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B64BC65-FCB8-8AEB-70AD-D0A4F2744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C8E0D5F-5DD5-A2DE-1530-0D0633283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8E4CF3-6C93-7D80-2D03-5E8291AE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3FBBD5-B3EA-FB89-55C0-D93B62875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ED4717-57E6-0CFA-FF7A-A21904AF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596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FEBA49-ABE1-F7BF-FC43-450C759B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93F4AB-8C4F-B9BA-EF4E-1E572DAEC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2B8D89-C2A1-20B7-BADC-0C5FC08E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F441A2-7E95-B9AD-C246-9432793C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AB2B44-7B23-6CD8-12BE-136431C0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50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AD8D7A-CF1E-B96F-B810-890094CF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428B87-B4F0-FAC5-DE96-7C3F67A53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F24BC2-6616-25A3-DB28-5A5854C4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ABE531-AC88-8851-416A-1D281A24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E4846B-DCFB-2318-8D98-2D6263E3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62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401806-F1C8-5877-295A-54F74874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7E54D3-8108-8CA0-56B6-FB984DCCB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BE7EE90-7110-4462-F5A2-200247D5D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3859F9B-15AC-0E88-BAA6-1EF837DA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AB38428-C70D-76CC-A6C4-3057A547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D231488-4B1C-28CA-E479-17B34758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86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91D09D-5FAF-FE5A-1A20-35DEDB090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8628C4-AB4B-4313-784C-3B32E5F6C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2480AB2-EB9A-4831-0EBE-260A31161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353B32C-BEAB-5290-E13F-5C5678C69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4224DE7-15BD-6996-E7CE-866B1A2829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FA97C29-2345-31F5-54FE-B35A8BAA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C599743-DD13-5451-4325-5D04B87D5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522167E-A695-44CC-6BEC-4F7F551C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72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3825E6-DDFC-BF2B-5809-6C533D1F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45BB7CA-A91D-7D82-3481-E9158440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DED3548-EC91-2FA1-B4BA-0C818B4A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0DD9FBB-E31E-043A-FF84-FD790FB3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36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840E80D-118B-969B-F9CD-EA4020FB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B6AC7E0-078D-4AD2-67E9-C9D3C74E1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84AEFF5-B7A3-6510-7FF6-101922020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61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B5CCBC-BB46-B1B9-744D-4AC0C6F5E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1B863D-F4A6-A733-FBAF-3939C0F7C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B4C163-6FDF-65E3-7D8E-E8D2D9425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E21D97D-EA6E-F310-5365-927E9CA3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D8B308-CE07-5B43-C176-AD7CEA45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A2FC812-226B-79FB-F8AD-DC1CF68A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868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1C577D-3222-10C3-B482-22613498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0794894-283E-B64B-0863-6A1B68029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CADD726-8280-7185-3BFE-CDFE27CDE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D25C6BA-FEB1-5047-8C83-CBAD7000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D3F3357-0F45-21B8-CBA8-8F31C86D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020C2A4-083F-CC02-FFAB-C9A7081C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73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FEF2044-6FF0-9CB9-868E-6A61CA64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29703B-6EB6-7D85-FAC8-7238ACAB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08BAB1-E5C7-C9A2-CABD-B62590D0B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6291D0-7D5D-7098-9153-D7BD84332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2A025A-8A2A-75EF-35AD-FA88AE97E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58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9FF9A-84EE-CB5A-5D87-C009B3B30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0520"/>
            <a:ext cx="9144000" cy="2387600"/>
          </a:xfrm>
        </p:spPr>
        <p:txBody>
          <a:bodyPr/>
          <a:lstStyle/>
          <a:p>
            <a:r>
              <a:rPr lang="pl-PL" dirty="0"/>
              <a:t>Topika prawnicza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C855772-4E42-4BE4-2CCB-4AA814315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8634"/>
            <a:ext cx="9144000" cy="1308538"/>
          </a:xfrm>
        </p:spPr>
        <p:txBody>
          <a:bodyPr>
            <a:normAutofit/>
          </a:bodyPr>
          <a:lstStyle/>
          <a:p>
            <a:r>
              <a:rPr lang="pl-PL" sz="2000" b="1" i="1" u="none" strike="noStrike" dirty="0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Sfinansowano przez Narodowy Instytut Wolności - Centrum Rozwoju Społeczeństwa Obywatelskiego z Rządowego Programu Fundusz Inicjatyw Obywatelskich NOWEFIO na lata 2021-2030.</a:t>
            </a:r>
            <a:endParaRPr lang="pl-PL" sz="2000" b="1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CEA20422-8B7A-FF0A-84E6-5961A2D9C530}"/>
              </a:ext>
            </a:extLst>
          </p:cNvPr>
          <p:cNvSpPr txBox="1">
            <a:spLocks/>
          </p:cNvSpPr>
          <p:nvPr/>
        </p:nvSpPr>
        <p:spPr>
          <a:xfrm>
            <a:off x="1524000" y="249490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A prosta komunikacja w języku prawniczym</a:t>
            </a:r>
          </a:p>
          <a:p>
            <a:endParaRPr lang="pl-PL" dirty="0"/>
          </a:p>
          <a:p>
            <a:r>
              <a:rPr lang="pl-PL" dirty="0"/>
              <a:t>Dr Kamil Stępniak</a:t>
            </a:r>
          </a:p>
        </p:txBody>
      </p:sp>
      <p:pic>
        <p:nvPicPr>
          <p:cNvPr id="6" name="Obraz 5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930D9398-8455-5F41-137B-1E8C92643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8" name="Obraz 7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CEAD987E-1BC8-8C35-01CC-6993ADF57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10" name="Obraz 9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AD93DCDC-31BF-A8FB-B53C-84E9E835D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4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Argument teleologiczny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Powiązany z wykładnią celowościową</a:t>
            </a:r>
          </a:p>
          <a:p>
            <a:r>
              <a:rPr lang="pl-PL" dirty="0"/>
              <a:t>Jest to argument niejednorodny </a:t>
            </a:r>
          </a:p>
          <a:p>
            <a:r>
              <a:rPr lang="pl-PL" dirty="0"/>
              <a:t>Odnosi się do celu regulacji</a:t>
            </a:r>
          </a:p>
          <a:p>
            <a:r>
              <a:rPr lang="pl-PL" dirty="0"/>
              <a:t>Odnosi się do uargumentowań aksjologicznych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64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Argumentum ad absurdum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891"/>
            <a:ext cx="10515600" cy="4351338"/>
          </a:xfrm>
        </p:spPr>
        <p:txBody>
          <a:bodyPr/>
          <a:lstStyle/>
          <a:p>
            <a:r>
              <a:rPr lang="pl-PL" dirty="0"/>
              <a:t>Występuje w formie logicznej lub retoryczno-erystycznej</a:t>
            </a:r>
          </a:p>
          <a:p>
            <a:r>
              <a:rPr lang="pl-PL" dirty="0"/>
              <a:t>Polega na uznaniu, że przyjęcie danego rozumienia prowadzi do absurdalnych wniosków</a:t>
            </a:r>
          </a:p>
          <a:p>
            <a:r>
              <a:rPr lang="pl-PL" dirty="0"/>
              <a:t>Łączone z zagadnieniem racjonalnego prawodawcy</a:t>
            </a:r>
          </a:p>
          <a:p>
            <a:r>
              <a:rPr lang="pl-PL" dirty="0"/>
              <a:t>M. Matczak łączy to z faktem, że prawo może postulować wyłącznie możliwe do zrealizowania stany rzeczy</a:t>
            </a:r>
          </a:p>
          <a:p>
            <a:r>
              <a:rPr lang="pl-PL" dirty="0"/>
              <a:t>Można stosować zarówno w stosunku do nieprawidłowego rozpoznania rzeczywistości, jak i nieprawidłowej interpretacji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70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 dubio pro reo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Niedające się usunąć wątpliwości należy rozstrzygać na korzyść oskarżonego (podejrzanego) –art. 5 § 2 KPK.</a:t>
            </a:r>
          </a:p>
          <a:p>
            <a:r>
              <a:rPr lang="pl-PL" dirty="0"/>
              <a:t>Modyfikacje posiadamy również w KPA (art. 7a § 1)</a:t>
            </a:r>
          </a:p>
          <a:p>
            <a:r>
              <a:rPr lang="pl-PL" dirty="0"/>
              <a:t>Łączona z domniemaniem niewinności</a:t>
            </a:r>
          </a:p>
          <a:p>
            <a:r>
              <a:rPr lang="pl-PL" dirty="0"/>
              <a:t>Nieudowodnionych zarzutów nie można przypisywać oskarżonemu</a:t>
            </a:r>
          </a:p>
          <a:p>
            <a:r>
              <a:rPr lang="pl-PL" dirty="0"/>
              <a:t>Wątpliwości powinny mieć charakter nieusuwalny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19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proporcjonalności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Oznacza wymóg stosowania przez prawodawcę takich środków, które są przydatne do osiągnięcia określonego celu przy jednoczesnym braku nadmiernej ingerencji</a:t>
            </a:r>
          </a:p>
          <a:p>
            <a:r>
              <a:rPr lang="pl-PL" sz="2400" dirty="0"/>
              <a:t>Topos składa się z trzech składowych: zasady przydatności, zasady konieczności, zasady proporcjonalności sensu stricto </a:t>
            </a:r>
          </a:p>
          <a:p>
            <a:r>
              <a:rPr lang="pl-PL" sz="2400" dirty="0"/>
              <a:t>Nie jest wprost wyrażony w Konstytucji RP, ale został spozytywizowany przez art. 31 ust. 3 Konstytucji RP, który odwołuje się do niego pośrednio.</a:t>
            </a:r>
          </a:p>
          <a:p>
            <a:r>
              <a:rPr lang="pl-PL" sz="2400" dirty="0"/>
              <a:t>Możemy poszukiwać go także w art. 51 ust. 2 Konstytucji RP oraz art. 53 ust. 5 i art. 228 ust. 5 Konstytucji RP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92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Nakaz wykładni zgodnej z konstytucją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Odnosi się do wykładni systemowej</a:t>
            </a:r>
          </a:p>
          <a:p>
            <a:r>
              <a:rPr lang="pl-PL" dirty="0"/>
              <a:t>Ma zakotwiczenie w hierarchii źródeł prawa</a:t>
            </a:r>
          </a:p>
          <a:p>
            <a:r>
              <a:rPr lang="pl-PL" dirty="0"/>
              <a:t>Funkcjonuje </a:t>
            </a:r>
            <a:r>
              <a:rPr lang="pl-PL" dirty="0">
                <a:solidFill>
                  <a:srgbClr val="FF0000"/>
                </a:solidFill>
              </a:rPr>
              <a:t>zamiennie z wykładnią prokonstytucyjną</a:t>
            </a:r>
            <a:r>
              <a:rPr lang="pl-PL" dirty="0"/>
              <a:t>, ale niekoniecznie słusznie – </a:t>
            </a:r>
            <a:r>
              <a:rPr lang="pl-PL" dirty="0">
                <a:solidFill>
                  <a:srgbClr val="FF0000"/>
                </a:solidFill>
              </a:rPr>
              <a:t>wykładnia </a:t>
            </a:r>
            <a:r>
              <a:rPr lang="pl-PL" dirty="0" err="1">
                <a:solidFill>
                  <a:srgbClr val="FF0000"/>
                </a:solidFill>
              </a:rPr>
              <a:t>zg</a:t>
            </a:r>
            <a:r>
              <a:rPr lang="pl-PL" dirty="0">
                <a:solidFill>
                  <a:srgbClr val="FF0000"/>
                </a:solidFill>
              </a:rPr>
              <a:t>. z konstytucją </a:t>
            </a:r>
            <a:r>
              <a:rPr lang="pl-PL" dirty="0"/>
              <a:t>– pozwala na ustalenie czy dane prawo jest zgodne z konstytucją, prokonstytucyjna jest bardziej dyrektywą optymalizacyjną</a:t>
            </a:r>
          </a:p>
          <a:p>
            <a:r>
              <a:rPr lang="pl-PL" dirty="0"/>
              <a:t>Topos ma charakter aksjologiczny, ale oparty na art. 8 ust. 1 Konstytucji RP i art. 2 Konstytucji RP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3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legalizmu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Nakaz działania na podstawie prawa i w jego granicach</a:t>
            </a:r>
          </a:p>
          <a:p>
            <a:r>
              <a:rPr lang="pl-PL" dirty="0"/>
              <a:t>Kierowany do organów władzy publicznej</a:t>
            </a:r>
          </a:p>
          <a:p>
            <a:r>
              <a:rPr lang="pl-PL" dirty="0"/>
              <a:t>Wywodzona przede wszystkim z art. 2 i art. 7 Konstytucji RP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20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Argument prawnoporównawczy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Jest to tzw. argument komparatystyczny</a:t>
            </a:r>
          </a:p>
          <a:p>
            <a:r>
              <a:rPr lang="pl-PL" sz="2000" dirty="0"/>
              <a:t>Wykorzystanie obcego prawa, orzecznictwa w procesie interpretacji analogicznych przepisów prawa</a:t>
            </a:r>
          </a:p>
          <a:p>
            <a:r>
              <a:rPr lang="pl-PL" sz="2000" dirty="0"/>
              <a:t>Aksjologicznie – ma dążyć do osiągnięcia najbardziej sprawiedliwego rozwiązania problemu</a:t>
            </a:r>
          </a:p>
          <a:p>
            <a:r>
              <a:rPr lang="pl-PL" sz="2000" dirty="0"/>
              <a:t>Łączony jest z wykładnią funkcjonalną</a:t>
            </a:r>
          </a:p>
          <a:p>
            <a:r>
              <a:rPr lang="pl-PL" sz="2000" dirty="0"/>
              <a:t>Jest to argument prawniczy (a nie prawny)</a:t>
            </a:r>
          </a:p>
          <a:p>
            <a:r>
              <a:rPr lang="pl-PL" sz="2000" dirty="0"/>
              <a:t>Przede wszystkim ma znaczenie interpretacyjne</a:t>
            </a:r>
          </a:p>
          <a:p>
            <a:r>
              <a:rPr lang="pl-PL" sz="2000" dirty="0"/>
              <a:t>Pełni funkcję prewencyjną (pozwalającą na uniknięcie rozwiązań przypadkowych)</a:t>
            </a:r>
          </a:p>
          <a:p>
            <a:r>
              <a:rPr lang="pl-PL" sz="2000" dirty="0"/>
              <a:t>Rodzi wiele wątpliwości (np. brak legitymacji, metodologia komparatystyki)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03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Domniemanie i ochrona dobrej wiary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Inaczej: zakaz domniemania złej wiary</a:t>
            </a:r>
          </a:p>
          <a:p>
            <a:r>
              <a:rPr lang="pl-PL" dirty="0"/>
              <a:t>Domniemanie jest regułą stosowaną </a:t>
            </a:r>
            <a:r>
              <a:rPr lang="pl-PL" dirty="0" err="1"/>
              <a:t>subsumpcyjnie</a:t>
            </a:r>
            <a:r>
              <a:rPr lang="pl-PL" dirty="0"/>
              <a:t> </a:t>
            </a:r>
          </a:p>
          <a:p>
            <a:r>
              <a:rPr lang="pl-PL" dirty="0"/>
              <a:t>Jest to domniemanie wzruszalne</a:t>
            </a:r>
          </a:p>
          <a:p>
            <a:r>
              <a:rPr lang="pl-PL" dirty="0"/>
              <a:t>Uzależnienie skutków prawnych od stanu świadomości podmiotu</a:t>
            </a:r>
          </a:p>
          <a:p>
            <a:endParaRPr lang="pl-PL" dirty="0"/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68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Argument aksjologiczny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Argument z odwołania się do norm pozaprawnych</a:t>
            </a:r>
          </a:p>
          <a:p>
            <a:r>
              <a:rPr lang="pl-PL" dirty="0"/>
              <a:t>Uwzględnienie przesłanek aksjologicznych pochodzących spoza systemu prawnego</a:t>
            </a:r>
          </a:p>
          <a:p>
            <a:r>
              <a:rPr lang="pl-PL" dirty="0"/>
              <a:t>Jego realizacji służą m.in. Zwroty niedookreślone w prawie czy klauzule generalne</a:t>
            </a:r>
          </a:p>
          <a:p>
            <a:r>
              <a:rPr lang="pl-PL" dirty="0"/>
              <a:t>Determinuję konieczność posługiwania się starannością argumentacyjną</a:t>
            </a:r>
          </a:p>
          <a:p>
            <a:endParaRPr lang="pl-PL" dirty="0"/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88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Lex retro non agit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Zasada nieretroakcji </a:t>
            </a:r>
          </a:p>
          <a:p>
            <a:r>
              <a:rPr lang="pl-PL" sz="2400" dirty="0"/>
              <a:t>Wywodzony z art. 2 Konstytucji RP</a:t>
            </a:r>
          </a:p>
          <a:p>
            <a:r>
              <a:rPr lang="pl-PL" sz="2400" dirty="0"/>
              <a:t>Nie ma charakteru absolutnego i są od niej wyjątki ”jeżeli zasady demokratycznego państwa prawnego nie stoją temu na przeszkodzie”.</a:t>
            </a:r>
          </a:p>
          <a:p>
            <a:r>
              <a:rPr lang="pl-PL" sz="2400" dirty="0"/>
              <a:t>Funkcją tej zasady jest ochrona fundamentalnych wartości (sprawiedliwości społecznej, wolności, równości, bezpieczeństwa prawnego)</a:t>
            </a:r>
          </a:p>
          <a:p>
            <a:r>
              <a:rPr lang="pl-PL" sz="2400" dirty="0"/>
              <a:t>Zakaz jest skierowany zarówno do podmiotów tworzących prawo, jak i je stosujących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3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12E5DD-425D-B34A-5E5A-2E76F8B1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Toposy prawnicze – co to jest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9F5070-DA8D-51F5-7939-49154752C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Argumenty argumentacyjne wykorzystywane do wzmocnienia siły perswazyjnej używane przez prawników</a:t>
            </a:r>
          </a:p>
          <a:p>
            <a:endParaRPr lang="pl-PL" dirty="0"/>
          </a:p>
          <a:p>
            <a:r>
              <a:rPr lang="pl-PL" dirty="0"/>
              <a:t>Z czego wynikają toposy, skąd je bierzemy?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E1791E85-2309-47C7-0544-920FBD4E6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A49933C8-2734-CB4E-66B7-700018F2D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D0404804-A2A4-F4EB-8E7E-9396511F0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03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Wykaz źródeł i polecanej literatury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1400" dirty="0"/>
              <a:t>Florczak-Wątor M., Grabowski A. (red.), Argumenty i rozumowania prawnicze w konstytucyjnym państwie prawa. Komentarz, Kraków 2021</a:t>
            </a:r>
          </a:p>
          <a:p>
            <a:r>
              <a:rPr lang="pl-PL" sz="1400" dirty="0"/>
              <a:t>Tuleja P. (red.), Konstytucja Rzeczypospolitej Polskiej. Komentarz, Warszawa 2019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B6950A8-D728-1D59-F404-FDF5D7845D5A}"/>
              </a:ext>
            </a:extLst>
          </p:cNvPr>
          <p:cNvSpPr txBox="1"/>
          <p:nvPr/>
        </p:nvSpPr>
        <p:spPr>
          <a:xfrm>
            <a:off x="-10510" y="15029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24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Topika prawnicza – po co jej się używa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Proces wykładni i jej rezultaty</a:t>
            </a:r>
          </a:p>
          <a:p>
            <a:endParaRPr lang="pl-PL" dirty="0"/>
          </a:p>
          <a:p>
            <a:r>
              <a:rPr lang="pl-PL" dirty="0"/>
              <a:t>Wzmocnienie argumentacji</a:t>
            </a:r>
          </a:p>
          <a:p>
            <a:endParaRPr lang="pl-PL" dirty="0"/>
          </a:p>
          <a:p>
            <a:r>
              <a:rPr lang="pl-PL" dirty="0"/>
              <a:t>Wykorzystanie w pismach, uzasadnieniach, mowach prawniczych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3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demokratycznego państwa prawnego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Zbiór fundamentalnych wartości i własności odnoszących się do ustroju państwa</a:t>
            </a:r>
          </a:p>
          <a:p>
            <a:r>
              <a:rPr lang="pl-PL" sz="2400" dirty="0"/>
              <a:t>Wyrażona w art. 2 Konstytucji RP</a:t>
            </a:r>
          </a:p>
          <a:p>
            <a:r>
              <a:rPr lang="pl-PL" sz="2400" dirty="0"/>
              <a:t>Najczęściej polega na wywiedzeniu bardziej skonkretyzowanej zasady bądź reguły</a:t>
            </a:r>
          </a:p>
          <a:p>
            <a:r>
              <a:rPr lang="pl-PL" sz="2400" dirty="0"/>
              <a:t>Czy może stanowić samodzielne źródło uprawnień jednostki?</a:t>
            </a:r>
          </a:p>
          <a:p>
            <a:r>
              <a:rPr lang="pl-PL" sz="2400" dirty="0"/>
              <a:t>Swoim zakresem obejmuje m.in. Podział władzy, pluralizm polityczny, wolność działalności gospodarczej, niezależność sądów, dyrektywy dotyczące stanowienia prawa, Zasady prawidłowej legislacji, sprawiedliwość społeczną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3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dobra wspólnego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6647"/>
          </a:xfrm>
        </p:spPr>
        <p:txBody>
          <a:bodyPr>
            <a:normAutofit fontScale="92500"/>
          </a:bodyPr>
          <a:lstStyle/>
          <a:p>
            <a:r>
              <a:rPr lang="pl-PL" dirty="0"/>
              <a:t>Wynika z art. 1 Konstytucji RP</a:t>
            </a:r>
          </a:p>
          <a:p>
            <a:r>
              <a:rPr lang="pl-PL" dirty="0"/>
              <a:t>Państwo powinno być środkiem służącym rozwojowi poszczególnych osób i ich grup</a:t>
            </a:r>
          </a:p>
          <a:p>
            <a:r>
              <a:rPr lang="pl-PL" dirty="0"/>
              <a:t>Zasadami konkretyzującymi są m.in. Zasada sprawiedliwości społecznej oraz solidaryzmu</a:t>
            </a:r>
          </a:p>
          <a:p>
            <a:r>
              <a:rPr lang="pl-PL" dirty="0"/>
              <a:t>TK powiązał tę zasadę z wieloma wartościami, m.in. Bytem państwa polskiego i ochroną niepodległości, obowiązkiem współdziałania organów, zasadami suwerenności, przekazywania kompetencji organizacjom międzynarodowym, demokracji, wolności wyrażania poglądów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5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pewności prawa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Ma zagwarantować jednostce stabilność sytuacji prawnej</a:t>
            </a:r>
          </a:p>
          <a:p>
            <a:r>
              <a:rPr lang="pl-PL" dirty="0"/>
              <a:t>Metafora pułapki prawnej</a:t>
            </a:r>
          </a:p>
          <a:p>
            <a:r>
              <a:rPr lang="pl-PL" dirty="0"/>
              <a:t>Zasada -&gt; może być realizowana w różnym stopniu</a:t>
            </a:r>
          </a:p>
          <a:p>
            <a:r>
              <a:rPr lang="pl-PL" dirty="0"/>
              <a:t>Formalna pewność prawa – przewidywalność prawa</a:t>
            </a:r>
          </a:p>
          <a:p>
            <a:r>
              <a:rPr lang="pl-PL" dirty="0"/>
              <a:t>Materialna pewność prawa – akceptowalność decyzji podejmowanych przez prawodawcę</a:t>
            </a:r>
          </a:p>
          <a:p>
            <a:r>
              <a:rPr lang="pl-PL" dirty="0"/>
              <a:t>Stanowi stabilność porządku prawnego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3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ochrony zaufania do państwa i stanowionego przez nie prawa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Wywodzona z art. 2 Konstytucji RP – znajduje rozwinięcie w innych przepisach, m.in. 8 § 1 KPA</a:t>
            </a:r>
          </a:p>
          <a:p>
            <a:r>
              <a:rPr lang="pl-PL" dirty="0"/>
              <a:t>Organy władzy publicznej powinny działać w sposób lojalny i uczciwy w stosunku do jednostki</a:t>
            </a:r>
          </a:p>
          <a:p>
            <a:r>
              <a:rPr lang="pl-PL" dirty="0"/>
              <a:t>Adresat normy powinien być przygotowany do rozpoczęcia obowiązywania nowych regulacji</a:t>
            </a:r>
          </a:p>
          <a:p>
            <a:r>
              <a:rPr lang="pl-PL" dirty="0"/>
              <a:t>Jednostka musi mieć możliwość określenia konsekwencji swoich czynów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4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Argument ze sprawiedliwości społecznej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Traktowanie podmiotów odznaczających się cechą istotną w sposób podobny</a:t>
            </a:r>
          </a:p>
          <a:p>
            <a:r>
              <a:rPr lang="pl-PL" dirty="0"/>
              <a:t>Sprawiedliwość wyrównawcza</a:t>
            </a:r>
          </a:p>
          <a:p>
            <a:r>
              <a:rPr lang="pl-PL" dirty="0"/>
              <a:t>Odwołanie się do norm moralnych</a:t>
            </a:r>
          </a:p>
          <a:p>
            <a:r>
              <a:rPr lang="pl-PL" dirty="0"/>
              <a:t>Źródła można poszukiwać w konstytucji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9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Nakaz określoności przepisów prawa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Nakaz stanowienia norm, których treść jest możliwa do jednoznacznego ustalenia i zrozumienia przez adresatów</a:t>
            </a:r>
          </a:p>
          <a:p>
            <a:r>
              <a:rPr lang="pl-PL" sz="2400" dirty="0"/>
              <a:t>Obejmuje nakaz legislacji, która jest prosta, jasna i przejrzysta </a:t>
            </a:r>
          </a:p>
          <a:p>
            <a:r>
              <a:rPr lang="pl-PL" sz="2400" dirty="0"/>
              <a:t>Nie została wprost wyrażona w Konstytucji RP (ale odwołanie do art. 2)</a:t>
            </a:r>
          </a:p>
          <a:p>
            <a:r>
              <a:rPr lang="pl-PL" sz="2400" dirty="0"/>
              <a:t>Test określoności: precyzyjność regulacji prawnej, jasność przepisu, legislacyjna poprawność</a:t>
            </a:r>
          </a:p>
          <a:p>
            <a:r>
              <a:rPr lang="pl-PL" sz="2400" dirty="0"/>
              <a:t>Często stosowana jako poszukiwanie obiektywnych okoliczności od fikcji znajomości prawa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8450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976</Words>
  <Application>Microsoft Macintosh PowerPoint</Application>
  <PresentationFormat>Panoramiczny</PresentationFormat>
  <Paragraphs>108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Motyw pakietu Office</vt:lpstr>
      <vt:lpstr>Topika prawnicza</vt:lpstr>
      <vt:lpstr>Toposy prawnicze – co to jest</vt:lpstr>
      <vt:lpstr>Topika prawnicza – po co jej się używa</vt:lpstr>
      <vt:lpstr>Zasada demokratycznego państwa prawnego</vt:lpstr>
      <vt:lpstr>Zasada dobra wspólnego</vt:lpstr>
      <vt:lpstr>Zasada pewności prawa</vt:lpstr>
      <vt:lpstr>Zasada ochrony zaufania do państwa i stanowionego przez nie prawa</vt:lpstr>
      <vt:lpstr>Argument ze sprawiedliwości społecznej</vt:lpstr>
      <vt:lpstr>Nakaz określoności przepisów prawa</vt:lpstr>
      <vt:lpstr>Argument teleologiczny</vt:lpstr>
      <vt:lpstr>Argumentum ad absurdum</vt:lpstr>
      <vt:lpstr>In dubio pro reo</vt:lpstr>
      <vt:lpstr>Zasada proporcjonalności</vt:lpstr>
      <vt:lpstr>Nakaz wykładni zgodnej z konstytucją</vt:lpstr>
      <vt:lpstr>Zasada legalizmu</vt:lpstr>
      <vt:lpstr>Argument prawnoporównawczy</vt:lpstr>
      <vt:lpstr>Domniemanie i ochrona dobrej wiary</vt:lpstr>
      <vt:lpstr>Argument aksjologiczny </vt:lpstr>
      <vt:lpstr>Lex retro non agit</vt:lpstr>
      <vt:lpstr>Wykaz źródeł i polecanej literatury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Język prawny a język prawniczy</dc:title>
  <dc:creator>Kamil Stępniak</dc:creator>
  <cp:lastModifiedBy>Kamil Stępniak</cp:lastModifiedBy>
  <cp:revision>10</cp:revision>
  <dcterms:created xsi:type="dcterms:W3CDTF">2023-12-13T13:38:41Z</dcterms:created>
  <dcterms:modified xsi:type="dcterms:W3CDTF">2023-12-15T18:58:10Z</dcterms:modified>
</cp:coreProperties>
</file>