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76" r:id="rId5"/>
    <p:sldId id="277" r:id="rId6"/>
    <p:sldId id="278" r:id="rId7"/>
    <p:sldId id="279" r:id="rId8"/>
    <p:sldId id="280" r:id="rId9"/>
    <p:sldId id="281" r:id="rId10"/>
    <p:sldId id="282" r:id="rId11"/>
    <p:sldId id="283" r:id="rId12"/>
    <p:sldId id="287" r:id="rId13"/>
    <p:sldId id="284" r:id="rId14"/>
    <p:sldId id="285" r:id="rId15"/>
    <p:sldId id="286" r:id="rId16"/>
    <p:sldId id="288" r:id="rId17"/>
    <p:sldId id="289" r:id="rId18"/>
    <p:sldId id="275"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p:restoredTop sz="94694"/>
  </p:normalViewPr>
  <p:slideViewPr>
    <p:cSldViewPr snapToGrid="0">
      <p:cViewPr varScale="1">
        <p:scale>
          <a:sx n="121" d="100"/>
          <a:sy n="121" d="100"/>
        </p:scale>
        <p:origin x="7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DC735-E0C4-4B48-8FE5-5EF771B9764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pl-PL"/>
        </a:p>
      </dgm:t>
    </dgm:pt>
    <dgm:pt modelId="{7167EEB2-10A1-9146-AC42-633215AE4CD2}">
      <dgm:prSet phldrT="[Tekst]"/>
      <dgm:spPr/>
      <dgm:t>
        <a:bodyPr/>
        <a:lstStyle/>
        <a:p>
          <a:r>
            <a:rPr lang="pl-PL" dirty="0"/>
            <a:t>Dostosowanie do odbiorcy</a:t>
          </a:r>
        </a:p>
      </dgm:t>
    </dgm:pt>
    <dgm:pt modelId="{DD2D03C9-77D4-D64E-87F5-1630DB0450C6}" type="parTrans" cxnId="{B32A1FA3-9CA8-E641-BE30-F9ED6D9915CA}">
      <dgm:prSet/>
      <dgm:spPr/>
      <dgm:t>
        <a:bodyPr/>
        <a:lstStyle/>
        <a:p>
          <a:endParaRPr lang="pl-PL"/>
        </a:p>
      </dgm:t>
    </dgm:pt>
    <dgm:pt modelId="{E21FB0A9-2B45-FA45-B581-3BFE5A158C0E}" type="sibTrans" cxnId="{B32A1FA3-9CA8-E641-BE30-F9ED6D9915CA}">
      <dgm:prSet/>
      <dgm:spPr/>
      <dgm:t>
        <a:bodyPr/>
        <a:lstStyle/>
        <a:p>
          <a:endParaRPr lang="pl-PL"/>
        </a:p>
      </dgm:t>
    </dgm:pt>
    <dgm:pt modelId="{829912F1-D77A-9D40-BEC8-93CD49E6210E}">
      <dgm:prSet phldrT="[Tekst]"/>
      <dgm:spPr/>
      <dgm:t>
        <a:bodyPr/>
        <a:lstStyle/>
        <a:p>
          <a:r>
            <a:rPr lang="pl-PL" dirty="0"/>
            <a:t>konieczność zmian w prawie?</a:t>
          </a:r>
        </a:p>
      </dgm:t>
    </dgm:pt>
    <dgm:pt modelId="{1474DEF6-3495-0045-9D0A-0C016D4B15B9}" type="parTrans" cxnId="{2CA60B2A-E1FD-974F-B7C8-C5ABCB608E5D}">
      <dgm:prSet/>
      <dgm:spPr/>
      <dgm:t>
        <a:bodyPr/>
        <a:lstStyle/>
        <a:p>
          <a:endParaRPr lang="pl-PL"/>
        </a:p>
      </dgm:t>
    </dgm:pt>
    <dgm:pt modelId="{524C7DDF-E831-9E49-97C0-F7A4329A6984}" type="sibTrans" cxnId="{2CA60B2A-E1FD-974F-B7C8-C5ABCB608E5D}">
      <dgm:prSet/>
      <dgm:spPr/>
      <dgm:t>
        <a:bodyPr/>
        <a:lstStyle/>
        <a:p>
          <a:endParaRPr lang="pl-PL"/>
        </a:p>
      </dgm:t>
    </dgm:pt>
    <dgm:pt modelId="{D22C1F47-32BB-0744-A2BA-157371996F1D}">
      <dgm:prSet phldrT="[Tekst]"/>
      <dgm:spPr/>
      <dgm:t>
        <a:bodyPr/>
        <a:lstStyle/>
        <a:p>
          <a:r>
            <a:rPr lang="pl-PL" dirty="0"/>
            <a:t>Działalność legislacyjna</a:t>
          </a:r>
        </a:p>
      </dgm:t>
    </dgm:pt>
    <dgm:pt modelId="{34F53656-1A35-DC40-91F6-9F5DAC7CF76F}" type="parTrans" cxnId="{AA0F0843-085D-734B-8839-751544991687}">
      <dgm:prSet/>
      <dgm:spPr/>
      <dgm:t>
        <a:bodyPr/>
        <a:lstStyle/>
        <a:p>
          <a:endParaRPr lang="pl-PL"/>
        </a:p>
      </dgm:t>
    </dgm:pt>
    <dgm:pt modelId="{7472F7FE-42C4-FC42-811D-B1D5959129F1}" type="sibTrans" cxnId="{AA0F0843-085D-734B-8839-751544991687}">
      <dgm:prSet/>
      <dgm:spPr/>
      <dgm:t>
        <a:bodyPr/>
        <a:lstStyle/>
        <a:p>
          <a:endParaRPr lang="pl-PL"/>
        </a:p>
      </dgm:t>
    </dgm:pt>
    <dgm:pt modelId="{51BD0527-A35F-D440-9BFE-F99CC93CF00C}">
      <dgm:prSet phldrT="[Tekst]"/>
      <dgm:spPr/>
      <dgm:t>
        <a:bodyPr/>
        <a:lstStyle/>
        <a:p>
          <a:r>
            <a:rPr lang="pl-PL" dirty="0"/>
            <a:t>Zmiany w języku</a:t>
          </a:r>
        </a:p>
      </dgm:t>
    </dgm:pt>
    <dgm:pt modelId="{9995E171-8F44-BF41-8CFE-21FC8AB2B90D}" type="parTrans" cxnId="{80244342-3E7E-AC4E-BA44-6FBE1D83A73B}">
      <dgm:prSet/>
      <dgm:spPr/>
      <dgm:t>
        <a:bodyPr/>
        <a:lstStyle/>
        <a:p>
          <a:endParaRPr lang="pl-PL"/>
        </a:p>
      </dgm:t>
    </dgm:pt>
    <dgm:pt modelId="{B9AE5E6D-0E1B-A340-B709-1C093077A781}" type="sibTrans" cxnId="{80244342-3E7E-AC4E-BA44-6FBE1D83A73B}">
      <dgm:prSet/>
      <dgm:spPr/>
      <dgm:t>
        <a:bodyPr/>
        <a:lstStyle/>
        <a:p>
          <a:endParaRPr lang="pl-PL"/>
        </a:p>
      </dgm:t>
    </dgm:pt>
    <dgm:pt modelId="{4715A2D1-3D4C-474D-8759-A3024D17359B}">
      <dgm:prSet phldrT="[Tekst]"/>
      <dgm:spPr/>
      <dgm:t>
        <a:bodyPr/>
        <a:lstStyle/>
        <a:p>
          <a:r>
            <a:rPr lang="pl-PL" dirty="0"/>
            <a:t>Rozróżnienie języka prawnego i prawniczego</a:t>
          </a:r>
        </a:p>
      </dgm:t>
    </dgm:pt>
    <dgm:pt modelId="{E57C64B4-7C47-0C4C-9D51-14D9084C6528}" type="parTrans" cxnId="{971BA78E-69A8-074E-87F2-020AB0B54869}">
      <dgm:prSet/>
      <dgm:spPr/>
      <dgm:t>
        <a:bodyPr/>
        <a:lstStyle/>
        <a:p>
          <a:endParaRPr lang="pl-PL"/>
        </a:p>
      </dgm:t>
    </dgm:pt>
    <dgm:pt modelId="{5F583193-127D-E948-8B69-F672F04F6CA3}" type="sibTrans" cxnId="{971BA78E-69A8-074E-87F2-020AB0B54869}">
      <dgm:prSet/>
      <dgm:spPr/>
      <dgm:t>
        <a:bodyPr/>
        <a:lstStyle/>
        <a:p>
          <a:endParaRPr lang="pl-PL"/>
        </a:p>
      </dgm:t>
    </dgm:pt>
    <dgm:pt modelId="{4B678842-CE3C-FE45-ACF6-5FFD856E8772}" type="pres">
      <dgm:prSet presAssocID="{021DC735-E0C4-4B48-8FE5-5EF771B9764F}" presName="diagram" presStyleCnt="0">
        <dgm:presLayoutVars>
          <dgm:dir/>
          <dgm:resizeHandles val="exact"/>
        </dgm:presLayoutVars>
      </dgm:prSet>
      <dgm:spPr/>
    </dgm:pt>
    <dgm:pt modelId="{9E33D0BF-ABC9-2145-93A4-5859EA30A3DF}" type="pres">
      <dgm:prSet presAssocID="{7167EEB2-10A1-9146-AC42-633215AE4CD2}" presName="node" presStyleLbl="node1" presStyleIdx="0" presStyleCnt="5">
        <dgm:presLayoutVars>
          <dgm:bulletEnabled val="1"/>
        </dgm:presLayoutVars>
      </dgm:prSet>
      <dgm:spPr/>
    </dgm:pt>
    <dgm:pt modelId="{5CF47827-1B68-C04D-9016-B8C22B0A39C6}" type="pres">
      <dgm:prSet presAssocID="{E21FB0A9-2B45-FA45-B581-3BFE5A158C0E}" presName="sibTrans" presStyleCnt="0"/>
      <dgm:spPr/>
    </dgm:pt>
    <dgm:pt modelId="{491EB27C-BFE3-804E-9E1E-DC438363B7CF}" type="pres">
      <dgm:prSet presAssocID="{829912F1-D77A-9D40-BEC8-93CD49E6210E}" presName="node" presStyleLbl="node1" presStyleIdx="1" presStyleCnt="5">
        <dgm:presLayoutVars>
          <dgm:bulletEnabled val="1"/>
        </dgm:presLayoutVars>
      </dgm:prSet>
      <dgm:spPr/>
    </dgm:pt>
    <dgm:pt modelId="{ACFBF9C4-8155-DC43-A309-079E138F4C25}" type="pres">
      <dgm:prSet presAssocID="{524C7DDF-E831-9E49-97C0-F7A4329A6984}" presName="sibTrans" presStyleCnt="0"/>
      <dgm:spPr/>
    </dgm:pt>
    <dgm:pt modelId="{19C194AD-E6BA-184D-88D0-4675BE54F27D}" type="pres">
      <dgm:prSet presAssocID="{4715A2D1-3D4C-474D-8759-A3024D17359B}" presName="node" presStyleLbl="node1" presStyleIdx="2" presStyleCnt="5">
        <dgm:presLayoutVars>
          <dgm:bulletEnabled val="1"/>
        </dgm:presLayoutVars>
      </dgm:prSet>
      <dgm:spPr/>
    </dgm:pt>
    <dgm:pt modelId="{BDD34F62-BDC2-F342-9C32-48F5E845306D}" type="pres">
      <dgm:prSet presAssocID="{5F583193-127D-E948-8B69-F672F04F6CA3}" presName="sibTrans" presStyleCnt="0"/>
      <dgm:spPr/>
    </dgm:pt>
    <dgm:pt modelId="{F6646662-FE1C-B842-8F4A-DBA5C69E3875}" type="pres">
      <dgm:prSet presAssocID="{D22C1F47-32BB-0744-A2BA-157371996F1D}" presName="node" presStyleLbl="node1" presStyleIdx="3" presStyleCnt="5">
        <dgm:presLayoutVars>
          <dgm:bulletEnabled val="1"/>
        </dgm:presLayoutVars>
      </dgm:prSet>
      <dgm:spPr/>
    </dgm:pt>
    <dgm:pt modelId="{ECB0B6B1-7C35-244F-BB58-07B544D7AE7C}" type="pres">
      <dgm:prSet presAssocID="{7472F7FE-42C4-FC42-811D-B1D5959129F1}" presName="sibTrans" presStyleCnt="0"/>
      <dgm:spPr/>
    </dgm:pt>
    <dgm:pt modelId="{A0643CD6-EFCF-5A45-8BF3-8DC3C8E630F2}" type="pres">
      <dgm:prSet presAssocID="{51BD0527-A35F-D440-9BFE-F99CC93CF00C}" presName="node" presStyleLbl="node1" presStyleIdx="4" presStyleCnt="5">
        <dgm:presLayoutVars>
          <dgm:bulletEnabled val="1"/>
        </dgm:presLayoutVars>
      </dgm:prSet>
      <dgm:spPr/>
    </dgm:pt>
  </dgm:ptLst>
  <dgm:cxnLst>
    <dgm:cxn modelId="{29CAEA1F-0377-9949-833E-248BEE31BB4F}" type="presOf" srcId="{51BD0527-A35F-D440-9BFE-F99CC93CF00C}" destId="{A0643CD6-EFCF-5A45-8BF3-8DC3C8E630F2}" srcOrd="0" destOrd="0" presId="urn:microsoft.com/office/officeart/2005/8/layout/default"/>
    <dgm:cxn modelId="{2CA60B2A-E1FD-974F-B7C8-C5ABCB608E5D}" srcId="{021DC735-E0C4-4B48-8FE5-5EF771B9764F}" destId="{829912F1-D77A-9D40-BEC8-93CD49E6210E}" srcOrd="1" destOrd="0" parTransId="{1474DEF6-3495-0045-9D0A-0C016D4B15B9}" sibTransId="{524C7DDF-E831-9E49-97C0-F7A4329A6984}"/>
    <dgm:cxn modelId="{6F3F7F41-6527-454C-8B1B-A62C3931D035}" type="presOf" srcId="{021DC735-E0C4-4B48-8FE5-5EF771B9764F}" destId="{4B678842-CE3C-FE45-ACF6-5FFD856E8772}" srcOrd="0" destOrd="0" presId="urn:microsoft.com/office/officeart/2005/8/layout/default"/>
    <dgm:cxn modelId="{80244342-3E7E-AC4E-BA44-6FBE1D83A73B}" srcId="{021DC735-E0C4-4B48-8FE5-5EF771B9764F}" destId="{51BD0527-A35F-D440-9BFE-F99CC93CF00C}" srcOrd="4" destOrd="0" parTransId="{9995E171-8F44-BF41-8CFE-21FC8AB2B90D}" sibTransId="{B9AE5E6D-0E1B-A340-B709-1C093077A781}"/>
    <dgm:cxn modelId="{AA0F0843-085D-734B-8839-751544991687}" srcId="{021DC735-E0C4-4B48-8FE5-5EF771B9764F}" destId="{D22C1F47-32BB-0744-A2BA-157371996F1D}" srcOrd="3" destOrd="0" parTransId="{34F53656-1A35-DC40-91F6-9F5DAC7CF76F}" sibTransId="{7472F7FE-42C4-FC42-811D-B1D5959129F1}"/>
    <dgm:cxn modelId="{AF3E6E83-6BAB-EF44-B256-916C9FEA8F78}" type="presOf" srcId="{7167EEB2-10A1-9146-AC42-633215AE4CD2}" destId="{9E33D0BF-ABC9-2145-93A4-5859EA30A3DF}" srcOrd="0" destOrd="0" presId="urn:microsoft.com/office/officeart/2005/8/layout/default"/>
    <dgm:cxn modelId="{971BA78E-69A8-074E-87F2-020AB0B54869}" srcId="{021DC735-E0C4-4B48-8FE5-5EF771B9764F}" destId="{4715A2D1-3D4C-474D-8759-A3024D17359B}" srcOrd="2" destOrd="0" parTransId="{E57C64B4-7C47-0C4C-9D51-14D9084C6528}" sibTransId="{5F583193-127D-E948-8B69-F672F04F6CA3}"/>
    <dgm:cxn modelId="{19BEDE99-68D0-594B-96CC-B2F28F7897CA}" type="presOf" srcId="{D22C1F47-32BB-0744-A2BA-157371996F1D}" destId="{F6646662-FE1C-B842-8F4A-DBA5C69E3875}" srcOrd="0" destOrd="0" presId="urn:microsoft.com/office/officeart/2005/8/layout/default"/>
    <dgm:cxn modelId="{B32A1FA3-9CA8-E641-BE30-F9ED6D9915CA}" srcId="{021DC735-E0C4-4B48-8FE5-5EF771B9764F}" destId="{7167EEB2-10A1-9146-AC42-633215AE4CD2}" srcOrd="0" destOrd="0" parTransId="{DD2D03C9-77D4-D64E-87F5-1630DB0450C6}" sibTransId="{E21FB0A9-2B45-FA45-B581-3BFE5A158C0E}"/>
    <dgm:cxn modelId="{6C8E11AF-259F-0446-9C53-52DB90CD621E}" type="presOf" srcId="{4715A2D1-3D4C-474D-8759-A3024D17359B}" destId="{19C194AD-E6BA-184D-88D0-4675BE54F27D}" srcOrd="0" destOrd="0" presId="urn:microsoft.com/office/officeart/2005/8/layout/default"/>
    <dgm:cxn modelId="{FC06EBF9-9196-D744-B777-849BDA934278}" type="presOf" srcId="{829912F1-D77A-9D40-BEC8-93CD49E6210E}" destId="{491EB27C-BFE3-804E-9E1E-DC438363B7CF}" srcOrd="0" destOrd="0" presId="urn:microsoft.com/office/officeart/2005/8/layout/default"/>
    <dgm:cxn modelId="{5E143D37-9FBD-5942-9B36-055313CD25C2}" type="presParOf" srcId="{4B678842-CE3C-FE45-ACF6-5FFD856E8772}" destId="{9E33D0BF-ABC9-2145-93A4-5859EA30A3DF}" srcOrd="0" destOrd="0" presId="urn:microsoft.com/office/officeart/2005/8/layout/default"/>
    <dgm:cxn modelId="{C8A373A4-333B-7F42-97A3-634E9E30BD1F}" type="presParOf" srcId="{4B678842-CE3C-FE45-ACF6-5FFD856E8772}" destId="{5CF47827-1B68-C04D-9016-B8C22B0A39C6}" srcOrd="1" destOrd="0" presId="urn:microsoft.com/office/officeart/2005/8/layout/default"/>
    <dgm:cxn modelId="{534762A1-5AB0-704F-BB47-6D403C6D959A}" type="presParOf" srcId="{4B678842-CE3C-FE45-ACF6-5FFD856E8772}" destId="{491EB27C-BFE3-804E-9E1E-DC438363B7CF}" srcOrd="2" destOrd="0" presId="urn:microsoft.com/office/officeart/2005/8/layout/default"/>
    <dgm:cxn modelId="{F66D928F-D9D9-A349-83D7-43C3204E949F}" type="presParOf" srcId="{4B678842-CE3C-FE45-ACF6-5FFD856E8772}" destId="{ACFBF9C4-8155-DC43-A309-079E138F4C25}" srcOrd="3" destOrd="0" presId="urn:microsoft.com/office/officeart/2005/8/layout/default"/>
    <dgm:cxn modelId="{679AE187-A271-E742-B8CD-6E54716F382C}" type="presParOf" srcId="{4B678842-CE3C-FE45-ACF6-5FFD856E8772}" destId="{19C194AD-E6BA-184D-88D0-4675BE54F27D}" srcOrd="4" destOrd="0" presId="urn:microsoft.com/office/officeart/2005/8/layout/default"/>
    <dgm:cxn modelId="{C51D2E42-778C-494E-A5E3-43AE35B552C1}" type="presParOf" srcId="{4B678842-CE3C-FE45-ACF6-5FFD856E8772}" destId="{BDD34F62-BDC2-F342-9C32-48F5E845306D}" srcOrd="5" destOrd="0" presId="urn:microsoft.com/office/officeart/2005/8/layout/default"/>
    <dgm:cxn modelId="{27D8B016-F7D5-4946-86B2-611BA13911FF}" type="presParOf" srcId="{4B678842-CE3C-FE45-ACF6-5FFD856E8772}" destId="{F6646662-FE1C-B842-8F4A-DBA5C69E3875}" srcOrd="6" destOrd="0" presId="urn:microsoft.com/office/officeart/2005/8/layout/default"/>
    <dgm:cxn modelId="{9879A528-635C-F242-B184-7B5876785252}" type="presParOf" srcId="{4B678842-CE3C-FE45-ACF6-5FFD856E8772}" destId="{ECB0B6B1-7C35-244F-BB58-07B544D7AE7C}" srcOrd="7" destOrd="0" presId="urn:microsoft.com/office/officeart/2005/8/layout/default"/>
    <dgm:cxn modelId="{876E151E-D880-6747-90A7-1A848373D1E9}" type="presParOf" srcId="{4B678842-CE3C-FE45-ACF6-5FFD856E8772}" destId="{A0643CD6-EFCF-5A45-8BF3-8DC3C8E630F2}"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3D0BF-ABC9-2145-93A4-5859EA30A3DF}">
      <dsp:nvSpPr>
        <dsp:cNvPr id="0" name=""/>
        <dsp:cNvSpPr/>
      </dsp:nvSpPr>
      <dsp:spPr>
        <a:xfrm>
          <a:off x="854392" y="1179"/>
          <a:ext cx="2752129" cy="1651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Dostosowanie do odbiorcy</a:t>
          </a:r>
        </a:p>
      </dsp:txBody>
      <dsp:txXfrm>
        <a:off x="854392" y="1179"/>
        <a:ext cx="2752129" cy="1651277"/>
      </dsp:txXfrm>
    </dsp:sp>
    <dsp:sp modelId="{491EB27C-BFE3-804E-9E1E-DC438363B7CF}">
      <dsp:nvSpPr>
        <dsp:cNvPr id="0" name=""/>
        <dsp:cNvSpPr/>
      </dsp:nvSpPr>
      <dsp:spPr>
        <a:xfrm>
          <a:off x="3881735" y="1179"/>
          <a:ext cx="2752129" cy="1651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konieczność zmian w prawie?</a:t>
          </a:r>
        </a:p>
      </dsp:txBody>
      <dsp:txXfrm>
        <a:off x="3881735" y="1179"/>
        <a:ext cx="2752129" cy="1651277"/>
      </dsp:txXfrm>
    </dsp:sp>
    <dsp:sp modelId="{19C194AD-E6BA-184D-88D0-4675BE54F27D}">
      <dsp:nvSpPr>
        <dsp:cNvPr id="0" name=""/>
        <dsp:cNvSpPr/>
      </dsp:nvSpPr>
      <dsp:spPr>
        <a:xfrm>
          <a:off x="6909077" y="1179"/>
          <a:ext cx="2752129" cy="1651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Rozróżnienie języka prawnego i prawniczego</a:t>
          </a:r>
        </a:p>
      </dsp:txBody>
      <dsp:txXfrm>
        <a:off x="6909077" y="1179"/>
        <a:ext cx="2752129" cy="1651277"/>
      </dsp:txXfrm>
    </dsp:sp>
    <dsp:sp modelId="{F6646662-FE1C-B842-8F4A-DBA5C69E3875}">
      <dsp:nvSpPr>
        <dsp:cNvPr id="0" name=""/>
        <dsp:cNvSpPr/>
      </dsp:nvSpPr>
      <dsp:spPr>
        <a:xfrm>
          <a:off x="2368063" y="1927669"/>
          <a:ext cx="2752129" cy="1651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Działalność legislacyjna</a:t>
          </a:r>
        </a:p>
      </dsp:txBody>
      <dsp:txXfrm>
        <a:off x="2368063" y="1927669"/>
        <a:ext cx="2752129" cy="1651277"/>
      </dsp:txXfrm>
    </dsp:sp>
    <dsp:sp modelId="{A0643CD6-EFCF-5A45-8BF3-8DC3C8E630F2}">
      <dsp:nvSpPr>
        <dsp:cNvPr id="0" name=""/>
        <dsp:cNvSpPr/>
      </dsp:nvSpPr>
      <dsp:spPr>
        <a:xfrm>
          <a:off x="5395406" y="1927669"/>
          <a:ext cx="2752129" cy="1651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Zmiany w języku</a:t>
          </a:r>
        </a:p>
      </dsp:txBody>
      <dsp:txXfrm>
        <a:off x="5395406" y="1927669"/>
        <a:ext cx="2752129" cy="16512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CDC162-7FCE-E438-B4B8-98CB8A64FC0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7A60F94-65FC-9728-C010-C2966D3EA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E98CD8E-D775-6DF0-ED5C-6DBEB455C01F}"/>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5" name="Symbol zastępczy stopki 4">
            <a:extLst>
              <a:ext uri="{FF2B5EF4-FFF2-40B4-BE49-F238E27FC236}">
                <a16:creationId xmlns:a16="http://schemas.microsoft.com/office/drawing/2014/main" id="{9FDE11E9-B65F-C70A-28C9-9EBAFF660A1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5AA942-DA71-5AA6-A7EB-044A09BE4C4F}"/>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32860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7AEF2C-69EC-05A7-F1BE-3DEF515FF77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B8FAA23-94BC-5C8C-B733-3169D53274C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FC6E878-F961-0E0B-A0E7-4594C93F12E3}"/>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5" name="Symbol zastępczy stopki 4">
            <a:extLst>
              <a:ext uri="{FF2B5EF4-FFF2-40B4-BE49-F238E27FC236}">
                <a16:creationId xmlns:a16="http://schemas.microsoft.com/office/drawing/2014/main" id="{E94368B3-E2F0-9F1E-D902-01D59B8EA20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E05C8F1-3D63-C204-8FEC-F73CE5B349EB}"/>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299263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B64BC65-FCB8-8AEB-70AD-D0A4F274425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C8E0D5F-5DD5-A2DE-1530-0D0633283A6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88E4CF3-6C93-7D80-2D03-5E8291AE222E}"/>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5" name="Symbol zastępczy stopki 4">
            <a:extLst>
              <a:ext uri="{FF2B5EF4-FFF2-40B4-BE49-F238E27FC236}">
                <a16:creationId xmlns:a16="http://schemas.microsoft.com/office/drawing/2014/main" id="{5F3FBBD5-B3EA-FB89-55C0-D93B62875EF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BED4717-57E6-0CFA-FF7A-A21904AF4F86}"/>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344596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FEBA49-ABE1-F7BF-FC43-450C759BCFA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793F4AB-8C4F-B9BA-EF4E-1E572DAEC7C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32B8D89-C2A1-20B7-BADC-0C5FC08E4941}"/>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5" name="Symbol zastępczy stopki 4">
            <a:extLst>
              <a:ext uri="{FF2B5EF4-FFF2-40B4-BE49-F238E27FC236}">
                <a16:creationId xmlns:a16="http://schemas.microsoft.com/office/drawing/2014/main" id="{BDF441A2-7E95-B9AD-C246-9432793C0A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BAB2B44-7B23-6CD8-12BE-136431C01F5C}"/>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317350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AD8D7A-CF1E-B96F-B810-890094CFF0A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E428B87-B4F0-FAC5-DE96-7C3F67A53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BF24BC2-6616-25A3-DB28-5A5854C4CBB9}"/>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5" name="Symbol zastępczy stopki 4">
            <a:extLst>
              <a:ext uri="{FF2B5EF4-FFF2-40B4-BE49-F238E27FC236}">
                <a16:creationId xmlns:a16="http://schemas.microsoft.com/office/drawing/2014/main" id="{1FABE531-AC88-8851-416A-1D281A24711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0E4846B-DCFB-2318-8D98-2D6263E3A5FD}"/>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282862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401806-F1C8-5877-295A-54F748747C3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27E54D3-8108-8CA0-56B6-FB984DCCB21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BE7EE90-7110-4462-F5A2-200247D5DB9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3859F9B-15AC-0E88-BAA6-1EF837DA799A}"/>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6" name="Symbol zastępczy stopki 5">
            <a:extLst>
              <a:ext uri="{FF2B5EF4-FFF2-40B4-BE49-F238E27FC236}">
                <a16:creationId xmlns:a16="http://schemas.microsoft.com/office/drawing/2014/main" id="{BAB38428-C70D-76CC-A6C4-3057A547C6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D231488-4B1C-28CA-E479-17B34758A9AD}"/>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255686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91D09D-5FAF-FE5A-1A20-35DEDB090158}"/>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28628C4-AB4B-4313-784C-3B32E5F6C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2480AB2-EB9A-4831-0EBE-260A311616E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353B32C-BEAB-5290-E13F-5C5678C69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4224DE7-15BD-6996-E7CE-866B1A28296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FA97C29-2345-31F5-54FE-B35A8BAADB14}"/>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8" name="Symbol zastępczy stopki 7">
            <a:extLst>
              <a:ext uri="{FF2B5EF4-FFF2-40B4-BE49-F238E27FC236}">
                <a16:creationId xmlns:a16="http://schemas.microsoft.com/office/drawing/2014/main" id="{3C599743-DD13-5451-4325-5D04B87D55F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4522167E-A695-44CC-6BEC-4F7F551CF1FA}"/>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149472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3825E6-DDFC-BF2B-5809-6C533D1F873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45BB7CA-A91D-7D82-3481-E9158440682F}"/>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4" name="Symbol zastępczy stopki 3">
            <a:extLst>
              <a:ext uri="{FF2B5EF4-FFF2-40B4-BE49-F238E27FC236}">
                <a16:creationId xmlns:a16="http://schemas.microsoft.com/office/drawing/2014/main" id="{FDED3548-EC91-2FA1-B4BA-0C818B4A91D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0DD9FBB-E31E-043A-FF84-FD790FB30D04}"/>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282736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840E80D-118B-969B-F9CD-EA4020FB604F}"/>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3" name="Symbol zastępczy stopki 2">
            <a:extLst>
              <a:ext uri="{FF2B5EF4-FFF2-40B4-BE49-F238E27FC236}">
                <a16:creationId xmlns:a16="http://schemas.microsoft.com/office/drawing/2014/main" id="{DB6AC7E0-078D-4AD2-67E9-C9D3C74E1E2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84AEFF5-B7A3-6510-7FF6-101922020ACD}"/>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345661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B5CCBC-BB46-B1B9-744D-4AC0C6F5E26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F1B863D-F4A6-A733-FBAF-3939C0F7C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BB4C163-6FDF-65E3-7D8E-E8D2D9425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E21D97D-EA6E-F310-5365-927E9CA3179B}"/>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6" name="Symbol zastępczy stopki 5">
            <a:extLst>
              <a:ext uri="{FF2B5EF4-FFF2-40B4-BE49-F238E27FC236}">
                <a16:creationId xmlns:a16="http://schemas.microsoft.com/office/drawing/2014/main" id="{07D8B308-CE07-5B43-C176-AD7CEA45EC0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A2FC812-226B-79FB-F8AD-DC1CF68A1948}"/>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217868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1C577D-3222-10C3-B482-22613498981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0794894-283E-B64B-0863-6A1B68029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CADD726-8280-7185-3BFE-CDFE27CDE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D25C6BA-FEB1-5047-8C83-CBAD70007EEC}"/>
              </a:ext>
            </a:extLst>
          </p:cNvPr>
          <p:cNvSpPr>
            <a:spLocks noGrp="1"/>
          </p:cNvSpPr>
          <p:nvPr>
            <p:ph type="dt" sz="half" idx="10"/>
          </p:nvPr>
        </p:nvSpPr>
        <p:spPr/>
        <p:txBody>
          <a:bodyPr/>
          <a:lstStyle/>
          <a:p>
            <a:fld id="{D98658D2-B06C-4949-94E7-F07B24D66BAE}" type="datetimeFigureOut">
              <a:rPr lang="pl-PL" smtClean="0"/>
              <a:t>17.12.2023</a:t>
            </a:fld>
            <a:endParaRPr lang="pl-PL"/>
          </a:p>
        </p:txBody>
      </p:sp>
      <p:sp>
        <p:nvSpPr>
          <p:cNvPr id="6" name="Symbol zastępczy stopki 5">
            <a:extLst>
              <a:ext uri="{FF2B5EF4-FFF2-40B4-BE49-F238E27FC236}">
                <a16:creationId xmlns:a16="http://schemas.microsoft.com/office/drawing/2014/main" id="{5D3F3357-0F45-21B8-CBA8-8F31C86DEA8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020C2A4-083F-CC02-FFAB-C9A7081C9BCB}"/>
              </a:ext>
            </a:extLst>
          </p:cNvPr>
          <p:cNvSpPr>
            <a:spLocks noGrp="1"/>
          </p:cNvSpPr>
          <p:nvPr>
            <p:ph type="sldNum" sz="quarter" idx="12"/>
          </p:nvPr>
        </p:nvSpPr>
        <p:spPr/>
        <p:txBody>
          <a:bodyPr/>
          <a:lstStyle/>
          <a:p>
            <a:fld id="{C94D6F54-88AC-A64D-8C77-8411D06DFDAB}" type="slidenum">
              <a:rPr lang="pl-PL" smtClean="0"/>
              <a:t>‹#›</a:t>
            </a:fld>
            <a:endParaRPr lang="pl-PL"/>
          </a:p>
        </p:txBody>
      </p:sp>
    </p:spTree>
    <p:extLst>
      <p:ext uri="{BB962C8B-B14F-4D97-AF65-F5344CB8AC3E}">
        <p14:creationId xmlns:p14="http://schemas.microsoft.com/office/powerpoint/2010/main" val="4773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FEF2044-6FF0-9CB9-868E-6A61CA64F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629703B-6EB6-7D85-FAC8-7238ACAB0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B08BAB1-E5C7-C9A2-CABD-B62590D0B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58D2-B06C-4949-94E7-F07B24D66BAE}" type="datetimeFigureOut">
              <a:rPr lang="pl-PL" smtClean="0"/>
              <a:t>17.12.2023</a:t>
            </a:fld>
            <a:endParaRPr lang="pl-PL"/>
          </a:p>
        </p:txBody>
      </p:sp>
      <p:sp>
        <p:nvSpPr>
          <p:cNvPr id="5" name="Symbol zastępczy stopki 4">
            <a:extLst>
              <a:ext uri="{FF2B5EF4-FFF2-40B4-BE49-F238E27FC236}">
                <a16:creationId xmlns:a16="http://schemas.microsoft.com/office/drawing/2014/main" id="{F56291D0-7D5D-7098-9153-D7BD843321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D32A025A-8A2A-75EF-35AD-FA88AE97E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D6F54-88AC-A64D-8C77-8411D06DFDAB}" type="slidenum">
              <a:rPr lang="pl-PL" smtClean="0"/>
              <a:t>‹#›</a:t>
            </a:fld>
            <a:endParaRPr lang="pl-PL"/>
          </a:p>
        </p:txBody>
      </p:sp>
    </p:spTree>
    <p:extLst>
      <p:ext uri="{BB962C8B-B14F-4D97-AF65-F5344CB8AC3E}">
        <p14:creationId xmlns:p14="http://schemas.microsoft.com/office/powerpoint/2010/main" val="399158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hyperlink" Target="http://www.poradnikjezykowy.uw.edu.pl/wydania/poradnik_jezykowy.784.2021.05.9-S.Dubisz.pdf" TargetMode="External"/><Relationship Id="rId3" Type="http://schemas.openxmlformats.org/officeDocument/2006/relationships/hyperlink" Target="http://www.uwm.edu.pl/polonistyka/pracejezykoznawcze/pol/pliki/Prace_Jezykoznawcze_24_1_2022.pdf" TargetMode="External"/><Relationship Id="rId7" Type="http://schemas.openxmlformats.org/officeDocument/2006/relationships/hyperlink" Target="https://kirp.pl/opinia-obsil-na-temat-zenskiej-formy-tytulu-radca-prawny/" TargetMode="External"/><Relationship Id="rId2" Type="http://schemas.openxmlformats.org/officeDocument/2006/relationships/hyperlink" Target="https://portal.umk.pl/pl/article/u-progu-jezykowej-rewolucji" TargetMode="External"/><Relationship Id="rId1" Type="http://schemas.openxmlformats.org/officeDocument/2006/relationships/slideLayout" Target="../slideLayouts/slideLayout2.xml"/><Relationship Id="rId6" Type="http://schemas.openxmlformats.org/officeDocument/2006/relationships/hyperlink" Target="https://kirp.pl/wp-content/uploads/2023/09/opinia-obsil-krrp-w-sprawie-ochrony-tytulu-zawodowego-radca-prawny.pdf" TargetMode="External"/><Relationship Id="rId11" Type="http://schemas.openxmlformats.org/officeDocument/2006/relationships/image" Target="../media/image3.jpg"/><Relationship Id="rId5" Type="http://schemas.openxmlformats.org/officeDocument/2006/relationships/hyperlink" Target="https://rjp.pan.pl/porady-jezykowe-main/327-sdzina" TargetMode="External"/><Relationship Id="rId10" Type="http://schemas.openxmlformats.org/officeDocument/2006/relationships/image" Target="../media/image2.png"/><Relationship Id="rId4" Type="http://schemas.openxmlformats.org/officeDocument/2006/relationships/hyperlink" Target="https://www.adwokatura.pl/z-zycia-nra/czy-uzywanie-terminu-adwokatka-jest-naruszeniem-godnosci-zawodu-adwokata/" TargetMode="Externa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99FF9A-84EE-CB5A-5D87-C009B3B30DC2}"/>
              </a:ext>
            </a:extLst>
          </p:cNvPr>
          <p:cNvSpPr>
            <a:spLocks noGrp="1"/>
          </p:cNvSpPr>
          <p:nvPr>
            <p:ph type="ctrTitle"/>
          </p:nvPr>
        </p:nvSpPr>
        <p:spPr>
          <a:xfrm>
            <a:off x="1524000" y="364206"/>
            <a:ext cx="9144000" cy="2799079"/>
          </a:xfrm>
        </p:spPr>
        <p:txBody>
          <a:bodyPr>
            <a:normAutofit fontScale="90000"/>
          </a:bodyPr>
          <a:lstStyle/>
          <a:p>
            <a:r>
              <a:rPr lang="pl-PL" dirty="0"/>
              <a:t>Adwokatka, sędzina, osoba studencka – o języku włączającym i włączaniu myślenia</a:t>
            </a:r>
          </a:p>
        </p:txBody>
      </p:sp>
      <p:sp>
        <p:nvSpPr>
          <p:cNvPr id="3" name="Podtytuł 2">
            <a:extLst>
              <a:ext uri="{FF2B5EF4-FFF2-40B4-BE49-F238E27FC236}">
                <a16:creationId xmlns:a16="http://schemas.microsoft.com/office/drawing/2014/main" id="{9C855772-4E42-4BE4-2CCB-4AA81431557E}"/>
              </a:ext>
            </a:extLst>
          </p:cNvPr>
          <p:cNvSpPr>
            <a:spLocks noGrp="1"/>
          </p:cNvSpPr>
          <p:nvPr>
            <p:ph type="subTitle" idx="1"/>
          </p:nvPr>
        </p:nvSpPr>
        <p:spPr>
          <a:xfrm>
            <a:off x="1524000" y="4058634"/>
            <a:ext cx="9144000" cy="1308538"/>
          </a:xfrm>
        </p:spPr>
        <p:txBody>
          <a:bodyPr>
            <a:normAutofit/>
          </a:bodyPr>
          <a:lstStyle/>
          <a:p>
            <a:r>
              <a:rPr lang="pl-PL" sz="2000" b="1" i="1" u="none" strike="noStrike" dirty="0">
                <a:solidFill>
                  <a:srgbClr val="000000"/>
                </a:solidFill>
                <a:effectLst/>
                <a:latin typeface="Arial Narrow" panose="020B0604020202020204" pitchFamily="34" charset="0"/>
                <a:cs typeface="Arial Narrow" panose="020B0604020202020204" pitchFamily="34" charset="0"/>
              </a:rPr>
              <a:t>Sfinansowano przez Narodowy Instytut Wolności - Centrum Rozwoju Społeczeństwa Obywatelskiego z Rządowego Programu Fundusz Inicjatyw Obywatelskich NOWEFIO na lata 2021-2030.</a:t>
            </a:r>
            <a:endParaRPr lang="pl-PL" sz="2000" b="1" i="1" dirty="0">
              <a:latin typeface="Arial Narrow" panose="020B0604020202020204" pitchFamily="34" charset="0"/>
              <a:cs typeface="Arial Narrow" panose="020B0604020202020204" pitchFamily="34" charset="0"/>
            </a:endParaRPr>
          </a:p>
        </p:txBody>
      </p:sp>
      <p:sp>
        <p:nvSpPr>
          <p:cNvPr id="4" name="Podtytuł 2">
            <a:extLst>
              <a:ext uri="{FF2B5EF4-FFF2-40B4-BE49-F238E27FC236}">
                <a16:creationId xmlns:a16="http://schemas.microsoft.com/office/drawing/2014/main" id="{CEA20422-8B7A-FF0A-84E6-5961A2D9C530}"/>
              </a:ext>
            </a:extLst>
          </p:cNvPr>
          <p:cNvSpPr txBox="1">
            <a:spLocks/>
          </p:cNvSpPr>
          <p:nvPr/>
        </p:nvSpPr>
        <p:spPr>
          <a:xfrm>
            <a:off x="1523999" y="2923708"/>
            <a:ext cx="9144000" cy="13085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l-PL" dirty="0"/>
          </a:p>
          <a:p>
            <a:r>
              <a:rPr lang="pl-PL" dirty="0"/>
              <a:t>Dr Kamil Stępniak</a:t>
            </a:r>
          </a:p>
        </p:txBody>
      </p:sp>
      <p:pic>
        <p:nvPicPr>
          <p:cNvPr id="6" name="Obraz 5" descr="Obraz zawierający Czcionka, Grafika, zrzut ekranu, tekst&#10;&#10;Opis wygenerowany automatycznie">
            <a:extLst>
              <a:ext uri="{FF2B5EF4-FFF2-40B4-BE49-F238E27FC236}">
                <a16:creationId xmlns:a16="http://schemas.microsoft.com/office/drawing/2014/main" id="{930D9398-8455-5F41-137B-1E8C926434B3}"/>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8" name="Obraz 7" descr="Obraz zawierający tekst, Czcionka, zrzut ekranu, logo&#10;&#10;Opis wygenerowany automatycznie">
            <a:extLst>
              <a:ext uri="{FF2B5EF4-FFF2-40B4-BE49-F238E27FC236}">
                <a16:creationId xmlns:a16="http://schemas.microsoft.com/office/drawing/2014/main" id="{CEAD987E-1BC8-8C35-01CC-6993ADF57B8D}"/>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10" name="Obraz 9" descr="Obraz zawierający tekst, Czcionka, logo, Grafika&#10;&#10;Opis wygenerowany automatycznie">
            <a:extLst>
              <a:ext uri="{FF2B5EF4-FFF2-40B4-BE49-F238E27FC236}">
                <a16:creationId xmlns:a16="http://schemas.microsoft.com/office/drawing/2014/main" id="{AD93DCDC-31BF-A8FB-B53C-84E9E835D5BD}"/>
              </a:ext>
            </a:extLst>
          </p:cNvPr>
          <p:cNvPicPr>
            <a:picLocks noChangeAspect="1"/>
          </p:cNvPicPr>
          <p:nvPr/>
        </p:nvPicPr>
        <p:blipFill>
          <a:blip r:embed="rId4"/>
          <a:stretch>
            <a:fillRect/>
          </a:stretch>
        </p:blipFill>
        <p:spPr>
          <a:xfrm>
            <a:off x="9468199" y="5367172"/>
            <a:ext cx="1199800" cy="895348"/>
          </a:xfrm>
          <a:prstGeom prst="rect">
            <a:avLst/>
          </a:prstGeom>
        </p:spPr>
      </p:pic>
    </p:spTree>
    <p:extLst>
      <p:ext uri="{BB962C8B-B14F-4D97-AF65-F5344CB8AC3E}">
        <p14:creationId xmlns:p14="http://schemas.microsoft.com/office/powerpoint/2010/main" val="285934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Sędzina</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Spotykana niekiedy forma SĘDZINA nie jest niepoprawna, ale nie jest też zamiennikiem żeńskiej formy SĘDZIA. SĘDZINA to albo archaiczne już określenie żony sędziego - a więc jeśli pani sędzia ma męża sędziego, to jest jednocześnie sędzią i sędziną, albo całkiem potoczne określenie pani sędzi – ale tylko potoczne. W polszczyźnie ogólnej PANI SĘDZIA to po prostu SĘDZIA.</a:t>
            </a:r>
          </a:p>
          <a:p>
            <a:endParaRPr lang="pl-PL" dirty="0"/>
          </a:p>
          <a:p>
            <a:r>
              <a:rPr lang="pl-PL" sz="1200" dirty="0"/>
              <a:t>Źródło: </a:t>
            </a:r>
            <a:r>
              <a:rPr lang="pl-PL" sz="1200" dirty="0" err="1"/>
              <a:t>https</a:t>
            </a:r>
            <a:r>
              <a:rPr lang="pl-PL" sz="1200" dirty="0"/>
              <a:t>://</a:t>
            </a:r>
            <a:r>
              <a:rPr lang="pl-PL" sz="1200" dirty="0" err="1"/>
              <a:t>nck.pl</a:t>
            </a:r>
            <a:r>
              <a:rPr lang="pl-PL" sz="1200" dirty="0"/>
              <a:t>/projekty-kulturalne/projekty/ojczysty-dodaj-do-ulubionych/ciekawostki-</a:t>
            </a:r>
            <a:r>
              <a:rPr lang="pl-PL" sz="1200" dirty="0" err="1"/>
              <a:t>jezykowe</a:t>
            </a:r>
            <a:r>
              <a:rPr lang="pl-PL" sz="1200" dirty="0"/>
              <a:t>/o-</a:t>
            </a:r>
            <a:r>
              <a:rPr lang="pl-PL" sz="1200" dirty="0" err="1"/>
              <a:t>sedzi</a:t>
            </a:r>
            <a:r>
              <a:rPr lang="pl-PL" sz="1200" dirty="0"/>
              <a:t>-</a:t>
            </a:r>
            <a:r>
              <a:rPr lang="pl-PL" sz="1200" dirty="0" err="1"/>
              <a:t>sedzim</a:t>
            </a:r>
            <a:r>
              <a:rPr lang="pl-PL" sz="1200" dirty="0"/>
              <a:t>-i-</a:t>
            </a:r>
            <a:r>
              <a:rPr lang="pl-PL" sz="1200" dirty="0" err="1"/>
              <a:t>sedzinie</a:t>
            </a:r>
            <a:r>
              <a:rPr lang="pl-PL" sz="1200" dirty="0"/>
              <a:t>-</a:t>
            </a:r>
            <a:r>
              <a:rPr lang="pl-PL" sz="1200" dirty="0" err="1"/>
              <a:t>cz-iii,cltt,S</a:t>
            </a:r>
            <a:endParaRPr lang="pl-PL" sz="1200" dirty="0"/>
          </a:p>
        </p:txBody>
      </p:sp>
    </p:spTree>
    <p:extLst>
      <p:ext uri="{BB962C8B-B14F-4D97-AF65-F5344CB8AC3E}">
        <p14:creationId xmlns:p14="http://schemas.microsoft.com/office/powerpoint/2010/main" val="161864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Sędzina</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b="1" dirty="0"/>
              <a:t>Sędzina to raczej żona sędziego, ale w tym znaczeniu słowo to jest już przestarzałe. </a:t>
            </a:r>
            <a:r>
              <a:rPr lang="pl-PL" dirty="0"/>
              <a:t>Potocznie sędziną można nazwać kobietę sędzię. Oficjalnie zaś nazywa się ją sędzią, odmieniając ten rzeczownik tak, jak rzeczowniki żeńskie: sędzi Kowalskiej, sędzię Kowalską.</a:t>
            </a:r>
          </a:p>
          <a:p>
            <a:r>
              <a:rPr lang="pl-PL" dirty="0"/>
              <a:t>Forma zastępca głównego księgowego jest odbierana jako bardziej prestiżowa niż zastępczyni głównego księgowego. Dlatego ją zwykle spotkamy w oficjalnych dokumentach.</a:t>
            </a:r>
          </a:p>
          <a:p>
            <a:pPr marL="0" indent="0">
              <a:buNone/>
            </a:pPr>
            <a:endParaRPr lang="pl-PL" dirty="0"/>
          </a:p>
          <a:p>
            <a:r>
              <a:rPr lang="pl-PL" sz="1200" dirty="0"/>
              <a:t>M. Bańko, Sędzia i sędzina, </a:t>
            </a:r>
            <a:r>
              <a:rPr lang="pl-PL" sz="1200" dirty="0" err="1"/>
              <a:t>https</a:t>
            </a:r>
            <a:r>
              <a:rPr lang="pl-PL" sz="1200" dirty="0"/>
              <a:t>://</a:t>
            </a:r>
            <a:r>
              <a:rPr lang="pl-PL" sz="1200" dirty="0" err="1"/>
              <a:t>sjp.pwn.pl</a:t>
            </a:r>
            <a:r>
              <a:rPr lang="pl-PL" sz="1200" dirty="0"/>
              <a:t>/poradnia/</a:t>
            </a:r>
            <a:r>
              <a:rPr lang="pl-PL" sz="1200" dirty="0" err="1"/>
              <a:t>haslo</a:t>
            </a:r>
            <a:r>
              <a:rPr lang="pl-PL" sz="1200" dirty="0"/>
              <a:t>/sedzia-i-sedzina;2554.html</a:t>
            </a:r>
          </a:p>
        </p:txBody>
      </p:sp>
    </p:spTree>
    <p:extLst>
      <p:ext uri="{BB962C8B-B14F-4D97-AF65-F5344CB8AC3E}">
        <p14:creationId xmlns:p14="http://schemas.microsoft.com/office/powerpoint/2010/main" val="236614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Notariuszka, komorniczka</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Analogiczne zastosowanie</a:t>
            </a:r>
          </a:p>
          <a:p>
            <a:endParaRPr lang="pl-PL" dirty="0"/>
          </a:p>
          <a:p>
            <a:r>
              <a:rPr lang="pl-PL" dirty="0"/>
              <a:t>Praktyka</a:t>
            </a:r>
          </a:p>
          <a:p>
            <a:endParaRPr lang="pl-PL" dirty="0"/>
          </a:p>
        </p:txBody>
      </p:sp>
    </p:spTree>
    <p:extLst>
      <p:ext uri="{BB962C8B-B14F-4D97-AF65-F5344CB8AC3E}">
        <p14:creationId xmlns:p14="http://schemas.microsoft.com/office/powerpoint/2010/main" val="167663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b="0" i="0" u="none" strike="noStrike" dirty="0">
                <a:solidFill>
                  <a:srgbClr val="000000"/>
                </a:solidFill>
                <a:effectLst/>
                <a:latin typeface="Quicksand"/>
              </a:rPr>
              <a:t>Neutratywy</a:t>
            </a:r>
            <a:endParaRPr lang="pl-PL" dirty="0"/>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Są to słowa ukute na </a:t>
            </a:r>
            <a:r>
              <a:rPr lang="pl-PL" b="1" dirty="0"/>
              <a:t>neutralne wersje słów nacechowanych płciowo, analogicznie do feminatywów</a:t>
            </a:r>
            <a:r>
              <a:rPr lang="pl-PL" dirty="0"/>
              <a:t>. Używają obecnych w normatywnej polszczyźnie końcówek neutralnych, takich jak „-</a:t>
            </a:r>
            <a:r>
              <a:rPr lang="pl-PL" dirty="0" err="1"/>
              <a:t>rze</a:t>
            </a:r>
            <a:r>
              <a:rPr lang="pl-PL" dirty="0"/>
              <a:t>”, „-</a:t>
            </a:r>
            <a:r>
              <a:rPr lang="pl-PL" dirty="0" err="1"/>
              <a:t>cze</a:t>
            </a:r>
            <a:r>
              <a:rPr lang="pl-PL" dirty="0"/>
              <a:t>”, „-o”, czy zapożyczonej z łaciny „-</a:t>
            </a:r>
            <a:r>
              <a:rPr lang="pl-PL" dirty="0" err="1"/>
              <a:t>um</a:t>
            </a:r>
            <a:r>
              <a:rPr lang="pl-PL" dirty="0"/>
              <a:t>”.</a:t>
            </a:r>
          </a:p>
          <a:p>
            <a:endParaRPr lang="pl-PL" dirty="0"/>
          </a:p>
          <a:p>
            <a:r>
              <a:rPr lang="pl-PL" dirty="0"/>
              <a:t>Formy te pasują gramatycznie do form rodzaju neutralnego, np. „moje piękne partnerze przyszło do domu”.</a:t>
            </a:r>
          </a:p>
          <a:p>
            <a:r>
              <a:rPr lang="pl-PL" sz="1000" dirty="0"/>
              <a:t>Źródło: </a:t>
            </a:r>
            <a:r>
              <a:rPr lang="pl-PL" sz="1000" dirty="0" err="1"/>
              <a:t>https</a:t>
            </a:r>
            <a:r>
              <a:rPr lang="pl-PL" sz="1000" dirty="0"/>
              <a:t>://</a:t>
            </a:r>
            <a:r>
              <a:rPr lang="pl-PL" sz="1000" dirty="0" err="1"/>
              <a:t>zaimki.pl</a:t>
            </a:r>
            <a:r>
              <a:rPr lang="pl-PL" sz="1000" dirty="0"/>
              <a:t>/</a:t>
            </a:r>
            <a:r>
              <a:rPr lang="pl-PL" sz="1000" dirty="0" err="1"/>
              <a:t>neutratywy</a:t>
            </a:r>
            <a:endParaRPr lang="pl-PL" sz="1000" dirty="0"/>
          </a:p>
        </p:txBody>
      </p:sp>
    </p:spTree>
    <p:extLst>
      <p:ext uri="{BB962C8B-B14F-4D97-AF65-F5344CB8AC3E}">
        <p14:creationId xmlns:p14="http://schemas.microsoft.com/office/powerpoint/2010/main" val="269808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b="0" i="0" u="none" strike="noStrike" dirty="0">
                <a:solidFill>
                  <a:srgbClr val="000000"/>
                </a:solidFill>
                <a:effectLst/>
                <a:latin typeface="Quicksand"/>
              </a:rPr>
              <a:t>Neutratywy w prawie</a:t>
            </a:r>
            <a:endParaRPr lang="pl-PL" dirty="0"/>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Niespotykane w prawie</a:t>
            </a:r>
          </a:p>
          <a:p>
            <a:endParaRPr lang="pl-PL" dirty="0"/>
          </a:p>
          <a:p>
            <a:r>
              <a:rPr lang="pl-PL" dirty="0"/>
              <a:t>Możliwe do zastosowania w języku prawniczym</a:t>
            </a:r>
          </a:p>
          <a:p>
            <a:endParaRPr lang="pl-PL" dirty="0"/>
          </a:p>
          <a:p>
            <a:r>
              <a:rPr lang="pl-PL" dirty="0"/>
              <a:t>Trudne do zastosowania w języku prawnym</a:t>
            </a:r>
          </a:p>
          <a:p>
            <a:r>
              <a:rPr lang="pl-PL" dirty="0"/>
              <a:t>Osoby studenckie, osoby doktoranckie, osoby prawnicze</a:t>
            </a:r>
          </a:p>
        </p:txBody>
      </p:sp>
    </p:spTree>
    <p:extLst>
      <p:ext uri="{BB962C8B-B14F-4D97-AF65-F5344CB8AC3E}">
        <p14:creationId xmlns:p14="http://schemas.microsoft.com/office/powerpoint/2010/main" val="76773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Ustawa o </a:t>
            </a:r>
            <a:r>
              <a:rPr lang="pl-PL" dirty="0" err="1"/>
              <a:t>feminatywach</a:t>
            </a:r>
            <a:endParaRPr lang="pl-PL" dirty="0"/>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Czy potrzebna jest regulacja ustawowa?</a:t>
            </a:r>
          </a:p>
          <a:p>
            <a:endParaRPr lang="pl-PL" dirty="0"/>
          </a:p>
          <a:p>
            <a:r>
              <a:rPr lang="pl-PL" dirty="0"/>
              <a:t>Co to zmieni?</a:t>
            </a:r>
          </a:p>
          <a:p>
            <a:endParaRPr lang="pl-PL" dirty="0"/>
          </a:p>
          <a:p>
            <a:r>
              <a:rPr lang="pl-PL" dirty="0"/>
              <a:t>Co z hierarchią źródeł prawa?</a:t>
            </a:r>
          </a:p>
        </p:txBody>
      </p:sp>
    </p:spTree>
    <p:extLst>
      <p:ext uri="{BB962C8B-B14F-4D97-AF65-F5344CB8AC3E}">
        <p14:creationId xmlns:p14="http://schemas.microsoft.com/office/powerpoint/2010/main" val="65135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Problemy związane z językiem prawnym</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Czy ministra może wydać rozporządzenie?</a:t>
            </a:r>
          </a:p>
          <a:p>
            <a:endParaRPr lang="pl-PL" dirty="0"/>
          </a:p>
          <a:p>
            <a:r>
              <a:rPr lang="pl-PL" dirty="0"/>
              <a:t>Akty o charakterze prawotwórczym</a:t>
            </a:r>
          </a:p>
          <a:p>
            <a:endParaRPr lang="pl-PL" dirty="0"/>
          </a:p>
          <a:p>
            <a:r>
              <a:rPr lang="pl-PL" dirty="0"/>
              <a:t>Dokumenty urzędowe, decyzje</a:t>
            </a:r>
          </a:p>
          <a:p>
            <a:endParaRPr lang="pl-PL" dirty="0"/>
          </a:p>
        </p:txBody>
      </p:sp>
    </p:spTree>
    <p:extLst>
      <p:ext uri="{BB962C8B-B14F-4D97-AF65-F5344CB8AC3E}">
        <p14:creationId xmlns:p14="http://schemas.microsoft.com/office/powerpoint/2010/main" val="139039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Kiedy stosować </a:t>
            </a:r>
            <a:r>
              <a:rPr lang="pl-PL" dirty="0" err="1"/>
              <a:t>feminatywy</a:t>
            </a:r>
            <a:r>
              <a:rPr lang="pl-PL" dirty="0"/>
              <a:t>?</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graphicFrame>
        <p:nvGraphicFramePr>
          <p:cNvPr id="3" name="Symbol zastępczy zawartości 2">
            <a:extLst>
              <a:ext uri="{FF2B5EF4-FFF2-40B4-BE49-F238E27FC236}">
                <a16:creationId xmlns:a16="http://schemas.microsoft.com/office/drawing/2014/main" id="{4C999C57-E033-EB89-A2D6-82B54AEA9AE0}"/>
              </a:ext>
            </a:extLst>
          </p:cNvPr>
          <p:cNvGraphicFramePr>
            <a:graphicFrameLocks noGrp="1"/>
          </p:cNvGraphicFramePr>
          <p:nvPr>
            <p:ph idx="1"/>
            <p:extLst>
              <p:ext uri="{D42A27DB-BD31-4B8C-83A1-F6EECF244321}">
                <p14:modId xmlns:p14="http://schemas.microsoft.com/office/powerpoint/2010/main" val="1825794635"/>
              </p:ext>
            </p:extLst>
          </p:nvPr>
        </p:nvGraphicFramePr>
        <p:xfrm>
          <a:off x="838200" y="1825625"/>
          <a:ext cx="10515600" cy="3580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8142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a:xfrm>
            <a:off x="838200" y="196960"/>
            <a:ext cx="10515600" cy="1325563"/>
          </a:xfrm>
        </p:spPr>
        <p:txBody>
          <a:bodyPr/>
          <a:lstStyle/>
          <a:p>
            <a:r>
              <a:rPr lang="pl-PL" dirty="0"/>
              <a:t>Wykaz źródeł i polecanej literatury</a:t>
            </a:r>
          </a:p>
        </p:txBody>
      </p:sp>
      <p:sp>
        <p:nvSpPr>
          <p:cNvPr id="3" name="Symbol zastępczy zawartości 2">
            <a:extLst>
              <a:ext uri="{FF2B5EF4-FFF2-40B4-BE49-F238E27FC236}">
                <a16:creationId xmlns:a16="http://schemas.microsoft.com/office/drawing/2014/main" id="{D64F2877-3B83-B371-72C6-8A945637569F}"/>
              </a:ext>
            </a:extLst>
          </p:cNvPr>
          <p:cNvSpPr>
            <a:spLocks noGrp="1"/>
          </p:cNvSpPr>
          <p:nvPr>
            <p:ph idx="1"/>
          </p:nvPr>
        </p:nvSpPr>
        <p:spPr>
          <a:xfrm>
            <a:off x="754118" y="1280934"/>
            <a:ext cx="10515600" cy="4351338"/>
          </a:xfrm>
        </p:spPr>
        <p:txBody>
          <a:bodyPr>
            <a:noAutofit/>
          </a:bodyPr>
          <a:lstStyle/>
          <a:p>
            <a:r>
              <a:rPr lang="pl-PL" sz="1400" dirty="0">
                <a:hlinkClick r:id="rId2"/>
              </a:rPr>
              <a:t>https://portal.umk.pl/pl/article/u-progu-jezykowej-rewolucji</a:t>
            </a:r>
            <a:endParaRPr lang="pl-PL" sz="1400" dirty="0"/>
          </a:p>
          <a:p>
            <a:r>
              <a:rPr lang="pl-PL" sz="1400" dirty="0">
                <a:hlinkClick r:id="rId3"/>
              </a:rPr>
              <a:t>http://www.uwm.edu.pl/polonistyka/pracejezykoznawcze/pol/pliki/Prace_Jezykoznawcze_24_1_2022.pdf</a:t>
            </a:r>
            <a:endParaRPr lang="pl-PL" sz="1400" dirty="0"/>
          </a:p>
          <a:p>
            <a:r>
              <a:rPr lang="pl-PL" sz="1400" dirty="0"/>
              <a:t>M. </a:t>
            </a:r>
            <a:r>
              <a:rPr lang="pl-PL" sz="1400" dirty="0" err="1"/>
              <a:t>Zachorska</a:t>
            </a:r>
            <a:r>
              <a:rPr lang="pl-PL" sz="1400" dirty="0"/>
              <a:t>, Żeńska końcówka języka, 2023</a:t>
            </a:r>
          </a:p>
          <a:p>
            <a:r>
              <a:rPr lang="pl-PL" sz="1400" dirty="0">
                <a:hlinkClick r:id="rId4"/>
              </a:rPr>
              <a:t>https://www.adwokatura.pl/z-zycia-nra/czy-uzywanie-terminu-adwokatka-jest-naruszeniem-godnosci-zawodu-adwokata/</a:t>
            </a:r>
            <a:endParaRPr lang="pl-PL" sz="1400" dirty="0"/>
          </a:p>
          <a:p>
            <a:r>
              <a:rPr lang="pl-PL" sz="1400" dirty="0">
                <a:hlinkClick r:id="rId5"/>
              </a:rPr>
              <a:t>https://rjp.pan.pl/porady-jezykowe-main/327-sdzina</a:t>
            </a:r>
            <a:endParaRPr lang="pl-PL" sz="1400" dirty="0"/>
          </a:p>
          <a:p>
            <a:r>
              <a:rPr lang="pl-PL" sz="1400" dirty="0">
                <a:hlinkClick r:id="rId6"/>
              </a:rPr>
              <a:t>https://kirp.pl/wp-content/uploads/2023/09/opinia-obsil-krrp-w-sprawie-ochrony-tytulu-zawodowego-radca-prawny.pdf</a:t>
            </a:r>
            <a:endParaRPr lang="pl-PL" sz="1400" dirty="0"/>
          </a:p>
          <a:p>
            <a:r>
              <a:rPr lang="pl-PL" sz="1400" dirty="0">
                <a:hlinkClick r:id="rId7"/>
              </a:rPr>
              <a:t>https://kirp.pl/opinia-obsil-na-temat-zenskiej-formy-tytulu-radca-prawny/</a:t>
            </a:r>
            <a:endParaRPr lang="pl-PL" sz="1400" dirty="0"/>
          </a:p>
          <a:p>
            <a:r>
              <a:rPr lang="pl-PL" sz="1400" dirty="0">
                <a:hlinkClick r:id="rId8"/>
              </a:rPr>
              <a:t>http://www.poradnikjezykowy.uw.edu.pl</a:t>
            </a:r>
            <a:r>
              <a:rPr lang="pl-PL" sz="1400">
                <a:hlinkClick r:id="rId8"/>
              </a:rPr>
              <a:t>/wydania/poradnik_jezykowy.784.2021.05.9-S.Dubisz.pdf</a:t>
            </a:r>
            <a:endParaRPr lang="pl-PL" sz="1400"/>
          </a:p>
          <a:p>
            <a:endParaRPr lang="pl-PL" sz="1400" dirty="0"/>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9"/>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10"/>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11"/>
          <a:stretch>
            <a:fillRect/>
          </a:stretch>
        </p:blipFill>
        <p:spPr>
          <a:xfrm>
            <a:off x="9468199" y="5367172"/>
            <a:ext cx="1199800" cy="895348"/>
          </a:xfrm>
          <a:prstGeom prst="rect">
            <a:avLst/>
          </a:prstGeom>
        </p:spPr>
      </p:pic>
    </p:spTree>
    <p:extLst>
      <p:ext uri="{BB962C8B-B14F-4D97-AF65-F5344CB8AC3E}">
        <p14:creationId xmlns:p14="http://schemas.microsoft.com/office/powerpoint/2010/main" val="64424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12E5DD-425D-B34A-5E5A-2E76F8B19C37}"/>
              </a:ext>
            </a:extLst>
          </p:cNvPr>
          <p:cNvSpPr>
            <a:spLocks noGrp="1"/>
          </p:cNvSpPr>
          <p:nvPr>
            <p:ph type="title"/>
          </p:nvPr>
        </p:nvSpPr>
        <p:spPr/>
        <p:txBody>
          <a:bodyPr/>
          <a:lstStyle/>
          <a:p>
            <a:r>
              <a:rPr lang="pl-PL" dirty="0"/>
              <a:t>Język inkluzywny</a:t>
            </a:r>
          </a:p>
        </p:txBody>
      </p:sp>
      <p:pic>
        <p:nvPicPr>
          <p:cNvPr id="4" name="Obraz 3" descr="Obraz zawierający Czcionka, Grafika, zrzut ekranu, tekst&#10;&#10;Opis wygenerowany automatycznie">
            <a:extLst>
              <a:ext uri="{FF2B5EF4-FFF2-40B4-BE49-F238E27FC236}">
                <a16:creationId xmlns:a16="http://schemas.microsoft.com/office/drawing/2014/main" id="{E1791E85-2309-47C7-0544-920FBD4E679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A49933C8-2734-CB4E-66B7-700018F2DBCF}"/>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D0404804-A2A4-F4EB-8E7E-9396511F035A}"/>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812C68C2-EB44-A20B-01A9-D35D4F9DE5F5}"/>
              </a:ext>
            </a:extLst>
          </p:cNvPr>
          <p:cNvSpPr>
            <a:spLocks noGrp="1"/>
          </p:cNvSpPr>
          <p:nvPr>
            <p:ph idx="1"/>
          </p:nvPr>
        </p:nvSpPr>
        <p:spPr>
          <a:xfrm>
            <a:off x="838200" y="1825625"/>
            <a:ext cx="10515600" cy="3671285"/>
          </a:xfrm>
        </p:spPr>
        <p:txBody>
          <a:bodyPr>
            <a:normAutofit fontScale="92500" lnSpcReduction="10000"/>
          </a:bodyPr>
          <a:lstStyle/>
          <a:p>
            <a:pPr algn="l">
              <a:buFont typeface="+mj-lt"/>
              <a:buAutoNum type="arabicPeriod"/>
            </a:pPr>
            <a:r>
              <a:rPr lang="pl-PL" b="1" i="0" u="none" strike="noStrike" dirty="0">
                <a:solidFill>
                  <a:srgbClr val="374151"/>
                </a:solidFill>
                <a:effectLst/>
                <a:latin typeface="Söhne"/>
              </a:rPr>
              <a:t>Unikanie męskich form rodzajników i zaimków</a:t>
            </a:r>
            <a:r>
              <a:rPr lang="pl-PL" b="0" i="0" u="none" strike="noStrike" dirty="0">
                <a:solidFill>
                  <a:srgbClr val="374151"/>
                </a:solidFill>
                <a:effectLst/>
                <a:latin typeface="Söhne"/>
              </a:rPr>
              <a:t>: Zamiast używać wyłącznie męskich form, można stosować formy neutralne pod względem płci lub alternatywne męsko-żeńskie.</a:t>
            </a:r>
          </a:p>
          <a:p>
            <a:pPr algn="l">
              <a:buFont typeface="+mj-lt"/>
              <a:buAutoNum type="arabicPeriod"/>
            </a:pPr>
            <a:r>
              <a:rPr lang="pl-PL" b="1" i="0" u="none" strike="noStrike" dirty="0">
                <a:solidFill>
                  <a:srgbClr val="374151"/>
                </a:solidFill>
                <a:effectLst/>
                <a:latin typeface="Söhne"/>
              </a:rPr>
              <a:t>Unikanie stereotypów płciowych</a:t>
            </a:r>
            <a:r>
              <a:rPr lang="pl-PL" b="0" i="0" u="none" strike="noStrike" dirty="0">
                <a:solidFill>
                  <a:srgbClr val="374151"/>
                </a:solidFill>
                <a:effectLst/>
                <a:latin typeface="Söhne"/>
              </a:rPr>
              <a:t>: Unika się używania słów i wyrażeń, które mogą przyczynić się do utrwalania stereotypów płciowych.</a:t>
            </a:r>
          </a:p>
          <a:p>
            <a:pPr algn="l">
              <a:buFont typeface="+mj-lt"/>
              <a:buAutoNum type="arabicPeriod"/>
            </a:pPr>
            <a:r>
              <a:rPr lang="pl-PL" b="1" i="0" u="none" strike="noStrike" dirty="0">
                <a:solidFill>
                  <a:srgbClr val="374151"/>
                </a:solidFill>
                <a:effectLst/>
                <a:latin typeface="Söhne"/>
              </a:rPr>
              <a:t>Używanie neutralnych słów</a:t>
            </a:r>
            <a:r>
              <a:rPr lang="pl-PL" b="0" i="0" u="none" strike="noStrike" dirty="0">
                <a:solidFill>
                  <a:srgbClr val="374151"/>
                </a:solidFill>
                <a:effectLst/>
                <a:latin typeface="Söhne"/>
              </a:rPr>
              <a:t>: Wybieranie słów, które nie wskazują na żadną konkretną grupę ludzi i nie wykluczają żadnego z płci, ras, orientacji seksualnej czy innych cech.</a:t>
            </a:r>
          </a:p>
          <a:p>
            <a:pPr algn="l">
              <a:buFont typeface="+mj-lt"/>
              <a:buAutoNum type="arabicPeriod"/>
            </a:pPr>
            <a:r>
              <a:rPr lang="pl-PL" b="1" i="0" u="none" strike="noStrike" dirty="0">
                <a:solidFill>
                  <a:srgbClr val="374151"/>
                </a:solidFill>
                <a:effectLst/>
                <a:latin typeface="Söhne"/>
              </a:rPr>
              <a:t>Używanie różnorodnych przykładów</a:t>
            </a:r>
            <a:r>
              <a:rPr lang="pl-PL" b="0" i="0" u="none" strike="noStrike" dirty="0">
                <a:solidFill>
                  <a:srgbClr val="374151"/>
                </a:solidFill>
                <a:effectLst/>
                <a:latin typeface="Söhne"/>
              </a:rPr>
              <a:t>: W komunikacji można stosować przykłady i historie, które odzwierciedlają różnorodność społeczną.</a:t>
            </a:r>
          </a:p>
          <a:p>
            <a:endParaRPr lang="pl-PL" dirty="0"/>
          </a:p>
        </p:txBody>
      </p:sp>
    </p:spTree>
    <p:extLst>
      <p:ext uri="{BB962C8B-B14F-4D97-AF65-F5344CB8AC3E}">
        <p14:creationId xmlns:p14="http://schemas.microsoft.com/office/powerpoint/2010/main" val="319190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Język inkluzywny</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b="0" i="0" u="none" strike="noStrike" dirty="0">
                <a:solidFill>
                  <a:srgbClr val="374151"/>
                </a:solidFill>
                <a:effectLst/>
                <a:latin typeface="Söhne"/>
              </a:rPr>
              <a:t>Język inkluzywny to sposób komunikacji, który ma na celu </a:t>
            </a:r>
            <a:r>
              <a:rPr lang="pl-PL" b="1" i="0" u="none" strike="noStrike" dirty="0">
                <a:solidFill>
                  <a:srgbClr val="374151"/>
                </a:solidFill>
                <a:effectLst/>
                <a:latin typeface="Söhne"/>
              </a:rPr>
              <a:t>uwzględnienie różnorodności i równości</a:t>
            </a:r>
            <a:r>
              <a:rPr lang="pl-PL" b="0" i="0" u="none" strike="noStrike" dirty="0">
                <a:solidFill>
                  <a:srgbClr val="374151"/>
                </a:solidFill>
                <a:effectLst/>
                <a:latin typeface="Söhne"/>
              </a:rPr>
              <a:t>, eliminując lub </a:t>
            </a:r>
            <a:r>
              <a:rPr lang="pl-PL" b="1" i="0" u="none" strike="noStrike" dirty="0">
                <a:solidFill>
                  <a:srgbClr val="374151"/>
                </a:solidFill>
                <a:effectLst/>
                <a:latin typeface="Söhne"/>
              </a:rPr>
              <a:t>minimalizując wykluczające lub dyskryminujące elementy w języku</a:t>
            </a:r>
            <a:r>
              <a:rPr lang="pl-PL" b="0" i="0" u="none" strike="noStrike" dirty="0">
                <a:solidFill>
                  <a:srgbClr val="374151"/>
                </a:solidFill>
                <a:effectLst/>
                <a:latin typeface="Söhne"/>
              </a:rPr>
              <a:t>. Chodzi o unikanie sformułowań, które mogą być uznawane za </a:t>
            </a:r>
            <a:r>
              <a:rPr lang="pl-PL" b="0" i="0" u="none" strike="noStrike" dirty="0" err="1">
                <a:solidFill>
                  <a:srgbClr val="374151"/>
                </a:solidFill>
                <a:effectLst/>
                <a:latin typeface="Söhne"/>
              </a:rPr>
              <a:t>seksistowskie</a:t>
            </a:r>
            <a:r>
              <a:rPr lang="pl-PL" b="0" i="0" u="none" strike="noStrike" dirty="0">
                <a:solidFill>
                  <a:srgbClr val="374151"/>
                </a:solidFill>
                <a:effectLst/>
                <a:latin typeface="Söhne"/>
              </a:rPr>
              <a:t>, rasistowskie, </a:t>
            </a:r>
            <a:r>
              <a:rPr lang="pl-PL" b="0" i="0" u="none" strike="noStrike" dirty="0" err="1">
                <a:solidFill>
                  <a:srgbClr val="374151"/>
                </a:solidFill>
                <a:effectLst/>
                <a:latin typeface="Söhne"/>
              </a:rPr>
              <a:t>homofobiczne</a:t>
            </a:r>
            <a:r>
              <a:rPr lang="pl-PL" b="0" i="0" u="none" strike="noStrike" dirty="0">
                <a:solidFill>
                  <a:srgbClr val="374151"/>
                </a:solidFill>
                <a:effectLst/>
                <a:latin typeface="Söhne"/>
              </a:rPr>
              <a:t> lub inne, które mogą być potencjalnie obraźliwe lub dyskryminujące wobec konkretnej grupy ludzi.</a:t>
            </a:r>
            <a:endParaRPr lang="pl-PL" dirty="0"/>
          </a:p>
        </p:txBody>
      </p:sp>
    </p:spTree>
    <p:extLst>
      <p:ext uri="{BB962C8B-B14F-4D97-AF65-F5344CB8AC3E}">
        <p14:creationId xmlns:p14="http://schemas.microsoft.com/office/powerpoint/2010/main" val="359353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Adwokatka, radczyni prawna</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a:xfrm>
            <a:off x="838200" y="1825625"/>
            <a:ext cx="10515600" cy="3580127"/>
          </a:xfrm>
        </p:spPr>
        <p:txBody>
          <a:bodyPr>
            <a:normAutofit fontScale="85000" lnSpcReduction="10000"/>
          </a:bodyPr>
          <a:lstStyle/>
          <a:p>
            <a:pPr algn="l"/>
            <a:r>
              <a:rPr lang="pl-PL" dirty="0">
                <a:solidFill>
                  <a:srgbClr val="0F0F0F"/>
                </a:solidFill>
                <a:latin typeface="Söhne"/>
              </a:rPr>
              <a:t>T</a:t>
            </a:r>
            <a:r>
              <a:rPr lang="pl-PL" b="0" i="0" u="none" strike="noStrike" dirty="0">
                <a:solidFill>
                  <a:srgbClr val="0F0F0F"/>
                </a:solidFill>
                <a:effectLst/>
                <a:latin typeface="Söhne"/>
              </a:rPr>
              <a:t>ermin adwokatka, radczyni prawna jest poprawnym określeniem kobiety pełniącej funkcję adwokata. W wielu krajach, zwłaszcza w Polsce, </a:t>
            </a:r>
            <a:r>
              <a:rPr lang="pl-PL" b="1" i="0" u="none" strike="noStrike" dirty="0">
                <a:solidFill>
                  <a:srgbClr val="0F0F0F"/>
                </a:solidFill>
                <a:effectLst/>
                <a:latin typeface="Söhne"/>
              </a:rPr>
              <a:t>terminologia prawnicza dostosowuje się do płci, co oznacza, że używa się różnych form w zależności od płci osoby wykonującej daną profesję prawniczą</a:t>
            </a:r>
            <a:r>
              <a:rPr lang="pl-PL" b="0" i="0" u="none" strike="noStrike" dirty="0">
                <a:solidFill>
                  <a:srgbClr val="0F0F0F"/>
                </a:solidFill>
                <a:effectLst/>
                <a:latin typeface="Söhne"/>
              </a:rPr>
              <a:t>. Dlatego adwokat męski ma swoją żeńską formę, czyli adwokatka.</a:t>
            </a:r>
          </a:p>
          <a:p>
            <a:pPr algn="l"/>
            <a:r>
              <a:rPr lang="pl-PL" b="0" i="0" u="none" strike="noStrike" dirty="0">
                <a:solidFill>
                  <a:srgbClr val="0F0F0F"/>
                </a:solidFill>
                <a:effectLst/>
                <a:latin typeface="Söhne"/>
              </a:rPr>
              <a:t>W kontekście języka inkluzyjnego, niektórzy preferują jednak stosowanie zbiorczej formy neutralnej płci, aby unikać podziału zawodów według płci. W takim przypadku, zamiast mówić "adwokat" lub "adwokatka", można użyć neutralnej formy "adwokat/adwokatka". To podejście ma na celu promowanie równości płci i unikanie potencjalnego wykluczania ze względu na płeć. Jednakże, obie formy są akceptowane i zależą od preferencji danej osoby czy społeczności.</a:t>
            </a:r>
          </a:p>
          <a:p>
            <a:endParaRPr lang="pl-PL" dirty="0"/>
          </a:p>
        </p:txBody>
      </p:sp>
    </p:spTree>
    <p:extLst>
      <p:ext uri="{BB962C8B-B14F-4D97-AF65-F5344CB8AC3E}">
        <p14:creationId xmlns:p14="http://schemas.microsoft.com/office/powerpoint/2010/main" val="210702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Adwokatka – stanowisko samorządu</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a:xfrm>
            <a:off x="838200" y="1825625"/>
            <a:ext cx="10515600" cy="3580127"/>
          </a:xfrm>
        </p:spPr>
        <p:txBody>
          <a:bodyPr>
            <a:normAutofit fontScale="70000" lnSpcReduction="20000"/>
          </a:bodyPr>
          <a:lstStyle/>
          <a:p>
            <a:r>
              <a:rPr lang="pl-PL" b="1" dirty="0"/>
              <a:t>Do Komisji etyki, praktyki adwokackiej i wykonywania zawodu NRA w dniu 22.06.2021 r. wpłynęło zapytanie, czy używanie terminu adwokatka jest naruszeniem godności zawodu adwokata.</a:t>
            </a:r>
          </a:p>
          <a:p>
            <a:endParaRPr lang="pl-PL" dirty="0"/>
          </a:p>
          <a:p>
            <a:r>
              <a:rPr lang="pl-PL" dirty="0"/>
              <a:t>Komisja wyraża pogląd, że używanie </a:t>
            </a:r>
            <a:r>
              <a:rPr lang="pl-PL" b="1" dirty="0"/>
              <a:t>feminatywów ma kulturotwórcze znaczenie.</a:t>
            </a:r>
            <a:r>
              <a:rPr lang="pl-PL" dirty="0"/>
              <a:t> Dążenie do symetrii systemu nazw zawodów, w tym zawodu adwokata, ma podstawy społeczne, a nie językowe.</a:t>
            </a:r>
          </a:p>
          <a:p>
            <a:endParaRPr lang="pl-PL" dirty="0"/>
          </a:p>
          <a:p>
            <a:r>
              <a:rPr lang="pl-PL" dirty="0"/>
              <a:t>Tworzenie i używanie w wypowiedziach form żeńskich nazwy </a:t>
            </a:r>
            <a:r>
              <a:rPr lang="pl-PL" b="1" dirty="0"/>
              <a:t>zawodu może odbywać się za pomocą rzeczownika pani poprzedzającego formę męską </a:t>
            </a:r>
            <a:r>
              <a:rPr lang="pl-PL" dirty="0"/>
              <a:t>pani adwokat lub poprzez związki składniowe adwokat wniosła. Może także odbywać się </a:t>
            </a:r>
            <a:r>
              <a:rPr lang="pl-PL" b="1" dirty="0"/>
              <a:t>poprzez dodanie przyrostka – ka, np. adwokatka,</a:t>
            </a:r>
            <a:r>
              <a:rPr lang="pl-PL" dirty="0"/>
              <a:t> co jest formą dopuszczalną gramatycznie i poprawną. </a:t>
            </a:r>
          </a:p>
          <a:p>
            <a:r>
              <a:rPr lang="pl-PL" sz="1800" dirty="0"/>
              <a:t>Źródło: </a:t>
            </a:r>
            <a:r>
              <a:rPr lang="pl-PL" sz="1800" dirty="0" err="1"/>
              <a:t>https</a:t>
            </a:r>
            <a:r>
              <a:rPr lang="pl-PL" sz="1800" dirty="0"/>
              <a:t>://</a:t>
            </a:r>
            <a:r>
              <a:rPr lang="pl-PL" sz="1800" dirty="0" err="1"/>
              <a:t>www.adwokatura.pl</a:t>
            </a:r>
            <a:r>
              <a:rPr lang="pl-PL" sz="1800" dirty="0"/>
              <a:t>/z-</a:t>
            </a:r>
            <a:r>
              <a:rPr lang="pl-PL" sz="1800" dirty="0" err="1"/>
              <a:t>zycia</a:t>
            </a:r>
            <a:r>
              <a:rPr lang="pl-PL" sz="1800" dirty="0"/>
              <a:t>-</a:t>
            </a:r>
            <a:r>
              <a:rPr lang="pl-PL" sz="1800" dirty="0" err="1"/>
              <a:t>nra</a:t>
            </a:r>
            <a:r>
              <a:rPr lang="pl-PL" sz="1800" dirty="0"/>
              <a:t>/czy-uzywanie-terminu-adwokatka-jest-naruszeniem-godnosci-zawodu-adwokata/</a:t>
            </a:r>
          </a:p>
        </p:txBody>
      </p:sp>
    </p:spTree>
    <p:extLst>
      <p:ext uri="{BB962C8B-B14F-4D97-AF65-F5344CB8AC3E}">
        <p14:creationId xmlns:p14="http://schemas.microsoft.com/office/powerpoint/2010/main" val="317752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Stanowisko Rady Języka Polskiego</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a:xfrm>
            <a:off x="838200" y="1825625"/>
            <a:ext cx="10515600" cy="3806647"/>
          </a:xfrm>
        </p:spPr>
        <p:txBody>
          <a:bodyPr>
            <a:normAutofit fontScale="70000" lnSpcReduction="20000"/>
          </a:bodyPr>
          <a:lstStyle/>
          <a:p>
            <a:r>
              <a:rPr lang="pl-PL" dirty="0"/>
              <a:t>Rada Języka Polskiego w stanowisku z dnia 25.11.2019 r. odniosła się szczegółowo do nazw zawodów tworzony m.in. poprzez przyrostek -ka, uznając ich poprawność, oraz stwierdziła, że </a:t>
            </a:r>
            <a:r>
              <a:rPr lang="pl-PL" b="1" dirty="0"/>
              <a:t>„w polszczyźnie potrzebna jest większa, możliwie pełna symetria nazw osobowych męskich i żeńskich w zasobie słownictwa”</a:t>
            </a:r>
            <a:r>
              <a:rPr lang="pl-PL" dirty="0"/>
              <a:t>.  Rada Języka Polskiego przywołała różne formy tworzenia nazw żeńskich, w tym poprzez przyrostek -ka. Rada zaznaczyła, że tworzenie nazw żeńskich może odbywać się także za </a:t>
            </a:r>
            <a:r>
              <a:rPr lang="pl-PL" b="1" dirty="0"/>
              <a:t>pomocą końcówek fleksyjnych (ta) ministra, (ta) doktorka,</a:t>
            </a:r>
            <a:r>
              <a:rPr lang="pl-PL" dirty="0"/>
              <a:t> [co dla zawodu adwokata mogłoby prowadzić do formy (ta) </a:t>
            </a:r>
            <a:r>
              <a:rPr lang="pl-PL" dirty="0">
                <a:solidFill>
                  <a:srgbClr val="FF0000"/>
                </a:solidFill>
              </a:rPr>
              <a:t>adwokata </a:t>
            </a:r>
            <a:r>
              <a:rPr lang="pl-PL" dirty="0"/>
              <a:t>- przyp. Komisji], co jednakże zdaniem Rady Języka Polskiego, nie jest dla systemu słowotwórczego typowe.</a:t>
            </a:r>
          </a:p>
          <a:p>
            <a:endParaRPr lang="pl-PL" dirty="0"/>
          </a:p>
          <a:p>
            <a:r>
              <a:rPr lang="pl-PL" dirty="0"/>
              <a:t>Zdaniem Komisji nie jest także przeszkodą dla używania formy adwokatka okoliczność, że rota ślubowania adwokackiego odwołuje się wyłącznie do formy męskiej, niezależnie od płci, gdyż taka konwencja językowa jest typowa dla kultury i słownictwa czasów, które tę kulturę tworzyły.</a:t>
            </a:r>
          </a:p>
          <a:p>
            <a:r>
              <a:rPr lang="pl-PL" sz="1600" dirty="0"/>
              <a:t>Źródło: </a:t>
            </a:r>
            <a:r>
              <a:rPr lang="pl-PL" sz="1600" dirty="0" err="1"/>
              <a:t>https</a:t>
            </a:r>
            <a:r>
              <a:rPr lang="pl-PL" sz="1600" dirty="0"/>
              <a:t>://</a:t>
            </a:r>
            <a:r>
              <a:rPr lang="pl-PL" sz="1600" dirty="0" err="1"/>
              <a:t>www.adwokatura.pl</a:t>
            </a:r>
            <a:r>
              <a:rPr lang="pl-PL" sz="1600" dirty="0"/>
              <a:t>/z-</a:t>
            </a:r>
            <a:r>
              <a:rPr lang="pl-PL" sz="1600" dirty="0" err="1"/>
              <a:t>zycia</a:t>
            </a:r>
            <a:r>
              <a:rPr lang="pl-PL" sz="1600" dirty="0"/>
              <a:t>-</a:t>
            </a:r>
            <a:r>
              <a:rPr lang="pl-PL" sz="1600" dirty="0" err="1"/>
              <a:t>nra</a:t>
            </a:r>
            <a:r>
              <a:rPr lang="pl-PL" sz="1600" dirty="0"/>
              <a:t>/czy-uzywanie-terminu-adwokatka-jest-naruszeniem-godnosci-zawodu-adwokata/</a:t>
            </a:r>
          </a:p>
          <a:p>
            <a:pPr marL="0" indent="0">
              <a:buNone/>
            </a:pPr>
            <a:endParaRPr lang="pl-PL" dirty="0"/>
          </a:p>
        </p:txBody>
      </p:sp>
    </p:spTree>
    <p:extLst>
      <p:ext uri="{BB962C8B-B14F-4D97-AF65-F5344CB8AC3E}">
        <p14:creationId xmlns:p14="http://schemas.microsoft.com/office/powerpoint/2010/main" val="163055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Radczyni prawna – stanowisko samorządu</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Mimo tego, że tytuł zawodowy „radca prawny” jest jedynym oficjalnym tytułem osób wykonujących zawód radcy prawnego, prawnie dopuszczalne jest posługiwanie się przez kobiety wykonujące ten zawód </a:t>
            </a:r>
            <a:r>
              <a:rPr lang="pl-PL" dirty="0" err="1"/>
              <a:t>feminatywem</a:t>
            </a:r>
            <a:r>
              <a:rPr lang="pl-PL" dirty="0"/>
              <a:t> „radczyni prawna”, który w ocenie językoznawców stanowi jedyną poprawną postać językową stosowania żeńskiej formy gramatycznej, odnoszącej się do wykonywania zawodu radcy prawnego.</a:t>
            </a:r>
          </a:p>
          <a:p>
            <a:r>
              <a:rPr lang="pl-PL" sz="1400" dirty="0"/>
              <a:t>Z opinii </a:t>
            </a:r>
            <a:r>
              <a:rPr lang="pl-PL" sz="1400" dirty="0" err="1"/>
              <a:t>r.pr</a:t>
            </a:r>
            <a:r>
              <a:rPr lang="pl-PL" sz="1400" dirty="0"/>
              <a:t>. prof. Sławomira Patyry, źródło: </a:t>
            </a:r>
            <a:r>
              <a:rPr lang="pl-PL" sz="1400" dirty="0" err="1"/>
              <a:t>https</a:t>
            </a:r>
            <a:r>
              <a:rPr lang="pl-PL" sz="1400" dirty="0"/>
              <a:t>://</a:t>
            </a:r>
            <a:r>
              <a:rPr lang="pl-PL" sz="1400" dirty="0" err="1"/>
              <a:t>kirp.pl</a:t>
            </a:r>
            <a:r>
              <a:rPr lang="pl-PL" sz="1400" dirty="0"/>
              <a:t>/</a:t>
            </a:r>
            <a:r>
              <a:rPr lang="pl-PL" sz="1400" dirty="0" err="1"/>
              <a:t>wp-content</a:t>
            </a:r>
            <a:r>
              <a:rPr lang="pl-PL" sz="1400" dirty="0"/>
              <a:t>/</a:t>
            </a:r>
            <a:r>
              <a:rPr lang="pl-PL" sz="1400" dirty="0" err="1"/>
              <a:t>uploads</a:t>
            </a:r>
            <a:r>
              <a:rPr lang="pl-PL" sz="1400" dirty="0"/>
              <a:t>/2023/09/opinia-obsil-krrp-w-sprawie-ochrony-tytulu-zawodowego-radca-prawny.pdf</a:t>
            </a:r>
          </a:p>
        </p:txBody>
      </p:sp>
    </p:spTree>
    <p:extLst>
      <p:ext uri="{BB962C8B-B14F-4D97-AF65-F5344CB8AC3E}">
        <p14:creationId xmlns:p14="http://schemas.microsoft.com/office/powerpoint/2010/main" val="355188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Mecenaska</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dirty="0"/>
              <a:t>Język prawny</a:t>
            </a:r>
          </a:p>
          <a:p>
            <a:r>
              <a:rPr lang="pl-PL" dirty="0"/>
              <a:t>Język prawniczy</a:t>
            </a:r>
          </a:p>
          <a:p>
            <a:r>
              <a:rPr lang="pl-PL" dirty="0"/>
              <a:t>Tytuł zwyczajowy</a:t>
            </a:r>
          </a:p>
        </p:txBody>
      </p:sp>
    </p:spTree>
    <p:extLst>
      <p:ext uri="{BB962C8B-B14F-4D97-AF65-F5344CB8AC3E}">
        <p14:creationId xmlns:p14="http://schemas.microsoft.com/office/powerpoint/2010/main" val="422292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E37CB2-C6E7-CE4C-1D85-2BFBA87C9300}"/>
              </a:ext>
            </a:extLst>
          </p:cNvPr>
          <p:cNvSpPr>
            <a:spLocks noGrp="1"/>
          </p:cNvSpPr>
          <p:nvPr>
            <p:ph type="title"/>
          </p:nvPr>
        </p:nvSpPr>
        <p:spPr/>
        <p:txBody>
          <a:bodyPr/>
          <a:lstStyle/>
          <a:p>
            <a:r>
              <a:rPr lang="pl-PL" dirty="0"/>
              <a:t>Sędzina</a:t>
            </a:r>
          </a:p>
        </p:txBody>
      </p:sp>
      <p:pic>
        <p:nvPicPr>
          <p:cNvPr id="4" name="Obraz 3" descr="Obraz zawierający Czcionka, Grafika, zrzut ekranu, tekst&#10;&#10;Opis wygenerowany automatycznie">
            <a:extLst>
              <a:ext uri="{FF2B5EF4-FFF2-40B4-BE49-F238E27FC236}">
                <a16:creationId xmlns:a16="http://schemas.microsoft.com/office/drawing/2014/main" id="{82B59AD7-4C41-B3A0-F090-97649B4092A4}"/>
              </a:ext>
            </a:extLst>
          </p:cNvPr>
          <p:cNvPicPr>
            <a:picLocks noChangeAspect="1"/>
          </p:cNvPicPr>
          <p:nvPr/>
        </p:nvPicPr>
        <p:blipFill>
          <a:blip r:embed="rId2"/>
          <a:stretch>
            <a:fillRect/>
          </a:stretch>
        </p:blipFill>
        <p:spPr>
          <a:xfrm>
            <a:off x="1523999" y="5632272"/>
            <a:ext cx="1905000" cy="635000"/>
          </a:xfrm>
          <a:prstGeom prst="rect">
            <a:avLst/>
          </a:prstGeom>
        </p:spPr>
      </p:pic>
      <p:pic>
        <p:nvPicPr>
          <p:cNvPr id="5" name="Obraz 4" descr="Obraz zawierający tekst, Czcionka, zrzut ekranu, logo&#10;&#10;Opis wygenerowany automatycznie">
            <a:extLst>
              <a:ext uri="{FF2B5EF4-FFF2-40B4-BE49-F238E27FC236}">
                <a16:creationId xmlns:a16="http://schemas.microsoft.com/office/drawing/2014/main" id="{E2CEBEEB-01D6-30EA-F4C0-EA5953707D47}"/>
              </a:ext>
            </a:extLst>
          </p:cNvPr>
          <p:cNvPicPr>
            <a:picLocks noChangeAspect="1"/>
          </p:cNvPicPr>
          <p:nvPr/>
        </p:nvPicPr>
        <p:blipFill>
          <a:blip r:embed="rId3"/>
          <a:stretch>
            <a:fillRect/>
          </a:stretch>
        </p:blipFill>
        <p:spPr>
          <a:xfrm>
            <a:off x="5351829" y="5405752"/>
            <a:ext cx="2193539" cy="1088041"/>
          </a:xfrm>
          <a:prstGeom prst="rect">
            <a:avLst/>
          </a:prstGeom>
        </p:spPr>
      </p:pic>
      <p:pic>
        <p:nvPicPr>
          <p:cNvPr id="6" name="Obraz 5" descr="Obraz zawierający tekst, Czcionka, logo, Grafika&#10;&#10;Opis wygenerowany automatycznie">
            <a:extLst>
              <a:ext uri="{FF2B5EF4-FFF2-40B4-BE49-F238E27FC236}">
                <a16:creationId xmlns:a16="http://schemas.microsoft.com/office/drawing/2014/main" id="{1BB99528-4451-B8C7-84A4-11DC5021D05B}"/>
              </a:ext>
            </a:extLst>
          </p:cNvPr>
          <p:cNvPicPr>
            <a:picLocks noChangeAspect="1"/>
          </p:cNvPicPr>
          <p:nvPr/>
        </p:nvPicPr>
        <p:blipFill>
          <a:blip r:embed="rId4"/>
          <a:stretch>
            <a:fillRect/>
          </a:stretch>
        </p:blipFill>
        <p:spPr>
          <a:xfrm>
            <a:off x="9468199" y="5367172"/>
            <a:ext cx="1199800" cy="895348"/>
          </a:xfrm>
          <a:prstGeom prst="rect">
            <a:avLst/>
          </a:prstGeom>
        </p:spPr>
      </p:pic>
      <p:sp>
        <p:nvSpPr>
          <p:cNvPr id="8" name="Symbol zastępczy zawartości 7">
            <a:extLst>
              <a:ext uri="{FF2B5EF4-FFF2-40B4-BE49-F238E27FC236}">
                <a16:creationId xmlns:a16="http://schemas.microsoft.com/office/drawing/2014/main" id="{328E6D82-99FD-9E86-D50D-77A2252BB86F}"/>
              </a:ext>
            </a:extLst>
          </p:cNvPr>
          <p:cNvSpPr>
            <a:spLocks noGrp="1"/>
          </p:cNvSpPr>
          <p:nvPr>
            <p:ph idx="1"/>
          </p:nvPr>
        </p:nvSpPr>
        <p:spPr/>
        <p:txBody>
          <a:bodyPr/>
          <a:lstStyle/>
          <a:p>
            <a:r>
              <a:rPr lang="pl-PL" b="0" i="0" u="none" strike="noStrike" dirty="0">
                <a:solidFill>
                  <a:srgbClr val="374151"/>
                </a:solidFill>
                <a:effectLst/>
                <a:latin typeface="Söhne"/>
              </a:rPr>
              <a:t>Podobnie jak w przypadku "adwokatka", termin "sędzina" </a:t>
            </a:r>
            <a:r>
              <a:rPr lang="pl-PL" b="1" i="0" u="none" strike="noStrike" dirty="0">
                <a:solidFill>
                  <a:srgbClr val="374151"/>
                </a:solidFill>
                <a:effectLst/>
                <a:latin typeface="Söhne"/>
              </a:rPr>
              <a:t>jest akceptowany w polskim języku prawniczym</a:t>
            </a:r>
            <a:r>
              <a:rPr lang="pl-PL" b="0" i="0" u="none" strike="noStrike" dirty="0">
                <a:solidFill>
                  <a:srgbClr val="374151"/>
                </a:solidFill>
                <a:effectLst/>
                <a:latin typeface="Söhne"/>
              </a:rPr>
              <a:t> i może być używany w odniesieniu do kobiety pełniącej funkcję sędziego. </a:t>
            </a:r>
            <a:r>
              <a:rPr lang="pl-PL" b="1" i="0" u="none" strike="noStrike" dirty="0">
                <a:solidFill>
                  <a:srgbClr val="374151"/>
                </a:solidFill>
                <a:effectLst/>
                <a:latin typeface="Söhne"/>
              </a:rPr>
              <a:t>Jednak nie wszyscy preferują tego rodzaju formy, a niektórzy wolą stosować bardziej neutralne określenia, takie jak "sędzia" niezależnie od płci. </a:t>
            </a:r>
            <a:r>
              <a:rPr lang="pl-PL" b="0" i="0" u="none" strike="noStrike" dirty="0">
                <a:solidFill>
                  <a:srgbClr val="374151"/>
                </a:solidFill>
                <a:effectLst/>
                <a:latin typeface="Söhne"/>
              </a:rPr>
              <a:t>W tym kontekście, kwestia używania form żeńskich czy neutralnych może być również związana z ideą języka </a:t>
            </a:r>
            <a:r>
              <a:rPr lang="pl-PL" b="0" i="0" u="none" strike="noStrike" dirty="0" err="1">
                <a:solidFill>
                  <a:srgbClr val="374151"/>
                </a:solidFill>
                <a:effectLst/>
                <a:latin typeface="Söhne"/>
              </a:rPr>
              <a:t>inkluzywnego</a:t>
            </a:r>
            <a:r>
              <a:rPr lang="pl-PL" b="0" i="0" u="none" strike="noStrike" dirty="0">
                <a:solidFill>
                  <a:srgbClr val="374151"/>
                </a:solidFill>
                <a:effectLst/>
                <a:latin typeface="Söhne"/>
              </a:rPr>
              <a:t>, mającego na celu eliminację potencjalnych nierówności płciowych w języku.</a:t>
            </a:r>
            <a:endParaRPr lang="pl-PL" dirty="0"/>
          </a:p>
        </p:txBody>
      </p:sp>
    </p:spTree>
    <p:extLst>
      <p:ext uri="{BB962C8B-B14F-4D97-AF65-F5344CB8AC3E}">
        <p14:creationId xmlns:p14="http://schemas.microsoft.com/office/powerpoint/2010/main" val="36794565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1281</Words>
  <Application>Microsoft Macintosh PowerPoint</Application>
  <PresentationFormat>Panoramiczny</PresentationFormat>
  <Paragraphs>87</Paragraphs>
  <Slides>18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Arial</vt:lpstr>
      <vt:lpstr>Arial Narrow</vt:lpstr>
      <vt:lpstr>Calibri</vt:lpstr>
      <vt:lpstr>Calibri Light</vt:lpstr>
      <vt:lpstr>Quicksand</vt:lpstr>
      <vt:lpstr>Söhne</vt:lpstr>
      <vt:lpstr>Motyw pakietu Office</vt:lpstr>
      <vt:lpstr>Adwokatka, sędzina, osoba studencka – o języku włączającym i włączaniu myślenia</vt:lpstr>
      <vt:lpstr>Język inkluzywny</vt:lpstr>
      <vt:lpstr>Język inkluzywny</vt:lpstr>
      <vt:lpstr>Adwokatka, radczyni prawna</vt:lpstr>
      <vt:lpstr>Adwokatka – stanowisko samorządu</vt:lpstr>
      <vt:lpstr>Stanowisko Rady Języka Polskiego</vt:lpstr>
      <vt:lpstr>Radczyni prawna – stanowisko samorządu</vt:lpstr>
      <vt:lpstr>Mecenaska</vt:lpstr>
      <vt:lpstr>Sędzina</vt:lpstr>
      <vt:lpstr>Sędzina</vt:lpstr>
      <vt:lpstr>Sędzina</vt:lpstr>
      <vt:lpstr>Notariuszka, komorniczka</vt:lpstr>
      <vt:lpstr>Neutratywy</vt:lpstr>
      <vt:lpstr>Neutratywy w prawie</vt:lpstr>
      <vt:lpstr>Ustawa o feminatywach</vt:lpstr>
      <vt:lpstr>Problemy związane z językiem prawnym</vt:lpstr>
      <vt:lpstr>Kiedy stosować feminatywy?</vt:lpstr>
      <vt:lpstr>Wykaz źródeł i polecanej literatury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Język prawny a język prawniczy</dc:title>
  <dc:creator>Kamil Stępniak</dc:creator>
  <cp:lastModifiedBy>Kamil Stępniak</cp:lastModifiedBy>
  <cp:revision>17</cp:revision>
  <dcterms:created xsi:type="dcterms:W3CDTF">2023-12-13T13:38:41Z</dcterms:created>
  <dcterms:modified xsi:type="dcterms:W3CDTF">2023-12-17T20:08:14Z</dcterms:modified>
</cp:coreProperties>
</file>